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 id="2147483789" r:id="rId5"/>
    <p:sldMasterId id="2147483672" r:id="rId6"/>
    <p:sldMasterId id="2147483854" r:id="rId7"/>
  </p:sldMasterIdLst>
  <p:notesMasterIdLst>
    <p:notesMasterId r:id="rId36"/>
  </p:notesMasterIdLst>
  <p:handoutMasterIdLst>
    <p:handoutMasterId r:id="rId37"/>
  </p:handoutMasterIdLst>
  <p:sldIdLst>
    <p:sldId id="2209" r:id="rId8"/>
    <p:sldId id="329" r:id="rId9"/>
    <p:sldId id="2258" r:id="rId10"/>
    <p:sldId id="2268" r:id="rId11"/>
    <p:sldId id="2265" r:id="rId12"/>
    <p:sldId id="1157" r:id="rId13"/>
    <p:sldId id="1163" r:id="rId14"/>
    <p:sldId id="1162" r:id="rId15"/>
    <p:sldId id="1159" r:id="rId16"/>
    <p:sldId id="2259" r:id="rId17"/>
    <p:sldId id="2260" r:id="rId18"/>
    <p:sldId id="2264" r:id="rId19"/>
    <p:sldId id="2255" r:id="rId20"/>
    <p:sldId id="1186" r:id="rId21"/>
    <p:sldId id="939" r:id="rId22"/>
    <p:sldId id="2256" r:id="rId23"/>
    <p:sldId id="2257" r:id="rId24"/>
    <p:sldId id="2266" r:id="rId25"/>
    <p:sldId id="921" r:id="rId26"/>
    <p:sldId id="922" r:id="rId27"/>
    <p:sldId id="2267" r:id="rId28"/>
    <p:sldId id="2261" r:id="rId29"/>
    <p:sldId id="1190" r:id="rId30"/>
    <p:sldId id="1194" r:id="rId31"/>
    <p:sldId id="2262" r:id="rId32"/>
    <p:sldId id="2263" r:id="rId33"/>
    <p:sldId id="1196" r:id="rId34"/>
    <p:sldId id="1197" r:id="rId35"/>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99577E-712D-4EEC-AB96-37F686AB834A}">
          <p14:sldIdLst>
            <p14:sldId id="2209"/>
            <p14:sldId id="329"/>
            <p14:sldId id="2258"/>
            <p14:sldId id="2268"/>
            <p14:sldId id="2265"/>
            <p14:sldId id="1157"/>
            <p14:sldId id="1163"/>
            <p14:sldId id="1162"/>
            <p14:sldId id="1159"/>
            <p14:sldId id="2259"/>
            <p14:sldId id="2260"/>
            <p14:sldId id="2264"/>
            <p14:sldId id="2255"/>
            <p14:sldId id="1186"/>
            <p14:sldId id="939"/>
            <p14:sldId id="2256"/>
            <p14:sldId id="2257"/>
            <p14:sldId id="2266"/>
            <p14:sldId id="921"/>
            <p14:sldId id="922"/>
            <p14:sldId id="2267"/>
            <p14:sldId id="2261"/>
            <p14:sldId id="1190"/>
            <p14:sldId id="1194"/>
            <p14:sldId id="2262"/>
            <p14:sldId id="2263"/>
            <p14:sldId id="1196"/>
            <p14:sldId id="1197"/>
          </p14:sldIdLst>
        </p14:section>
      </p14:sectionLst>
    </p:ex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 Kim" initials="HK" lastIdx="4" clrIdx="0">
    <p:extLst>
      <p:ext uri="{19B8F6BF-5375-455C-9EA6-DF929625EA0E}">
        <p15:presenceInfo xmlns:p15="http://schemas.microsoft.com/office/powerpoint/2012/main" userId="Hanna Kim" providerId="None"/>
      </p:ext>
    </p:extLst>
  </p:cmAuthor>
  <p:cmAuthor id="2" name="Lionel Bodin" initials="LB" lastIdx="1" clrIdx="1">
    <p:extLst>
      <p:ext uri="{19B8F6BF-5375-455C-9EA6-DF929625EA0E}">
        <p15:presenceInfo xmlns:p15="http://schemas.microsoft.com/office/powerpoint/2012/main" userId="S::lionelb@logic2020.com::bbf28c0e-1df8-4c74-a7b3-0f7fab2dc96a" providerId="AD"/>
      </p:ext>
    </p:extLst>
  </p:cmAuthor>
  <p:cmAuthor id="3" name="Alexis Greenwood" initials="AG" lastIdx="2" clrIdx="2">
    <p:extLst>
      <p:ext uri="{19B8F6BF-5375-455C-9EA6-DF929625EA0E}">
        <p15:presenceInfo xmlns:p15="http://schemas.microsoft.com/office/powerpoint/2012/main" userId="S-1-12-1-2754143254-1319934003-1453849498-2553717656" providerId="AD"/>
      </p:ext>
    </p:extLst>
  </p:cmAuthor>
  <p:cmAuthor id="4" name="Chris Veal" initials="CV" lastIdx="1" clrIdx="3">
    <p:extLst>
      <p:ext uri="{19B8F6BF-5375-455C-9EA6-DF929625EA0E}">
        <p15:presenceInfo xmlns:p15="http://schemas.microsoft.com/office/powerpoint/2012/main" userId="Chris Veal" providerId="None"/>
      </p:ext>
    </p:extLst>
  </p:cmAuthor>
  <p:cmAuthor id="5" name="Deborah Lackey" initials="DL" lastIdx="4" clrIdx="4">
    <p:extLst>
      <p:ext uri="{19B8F6BF-5375-455C-9EA6-DF929625EA0E}">
        <p15:presenceInfo xmlns:p15="http://schemas.microsoft.com/office/powerpoint/2012/main" userId="Deborah Lack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323A8F"/>
    <a:srgbClr val="362525"/>
    <a:srgbClr val="8695DD"/>
    <a:srgbClr val="D9D9D9"/>
    <a:srgbClr val="E7E8EA"/>
    <a:srgbClr val="FFFFFF"/>
    <a:srgbClr val="F26822"/>
    <a:srgbClr val="3B55D4"/>
    <a:srgbClr val="F06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3F50A-2CAB-424F-B749-51ABD5DF96DC}" v="2" dt="2021-05-25T21:38:15.429"/>
  </p1510:revLst>
</p1510:revInfo>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8" y="-198"/>
      </p:cViewPr>
      <p:guideLst>
        <p:guide orient="horz" pos="2160"/>
        <p:guide pos="383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6/11/relationships/changesInfo" Target="changesInfos/changesInfo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 userId="a3f8efb9-7a26-42ba-bc36-c5c972e1eb32" providerId="ADAL" clId="{3C43F50A-2CAB-424F-B749-51ABD5DF96DC}"/>
    <pc:docChg chg="modSld">
      <pc:chgData name="Richa" userId="a3f8efb9-7a26-42ba-bc36-c5c972e1eb32" providerId="ADAL" clId="{3C43F50A-2CAB-424F-B749-51ABD5DF96DC}" dt="2021-05-25T21:38:15.429" v="1"/>
      <pc:docMkLst>
        <pc:docMk/>
      </pc:docMkLst>
      <pc:sldChg chg="addSp delSp modSp">
        <pc:chgData name="Richa" userId="a3f8efb9-7a26-42ba-bc36-c5c972e1eb32" providerId="ADAL" clId="{3C43F50A-2CAB-424F-B749-51ABD5DF96DC}" dt="2021-05-25T21:38:15.429" v="1"/>
        <pc:sldMkLst>
          <pc:docMk/>
          <pc:sldMk cId="812409474" sldId="1157"/>
        </pc:sldMkLst>
        <pc:graphicFrameChg chg="add del mod">
          <ac:chgData name="Richa" userId="a3f8efb9-7a26-42ba-bc36-c5c972e1eb32" providerId="ADAL" clId="{3C43F50A-2CAB-424F-B749-51ABD5DF96DC}" dt="2021-05-25T21:38:15.429" v="1"/>
          <ac:graphicFrameMkLst>
            <pc:docMk/>
            <pc:sldMk cId="812409474" sldId="1157"/>
            <ac:graphicFrameMk id="5" creationId="{E2E05A32-FE25-4405-AD2B-D1835452733A}"/>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logic20201-my.sharepoint.com/personal/annae_logic2020_com/Documents/Microsoft/Bing%20AAIG/ICE_taxonomy_supplyl1-l3.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800">
                <a:solidFill>
                  <a:schemeClr val="tx1"/>
                </a:solidFill>
              </a:rPr>
              <a:t>Car</a:t>
            </a:r>
            <a:r>
              <a:rPr lang="en-US" sz="800" baseline="0">
                <a:solidFill>
                  <a:schemeClr val="tx1"/>
                </a:solidFill>
              </a:rPr>
              <a:t> Manufacturers</a:t>
            </a:r>
            <a:endParaRPr lang="en-US" sz="80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Sheet2!$C$1</c:f>
              <c:strCache>
                <c:ptCount val="1"/>
                <c:pt idx="0">
                  <c:v>Audi</c:v>
                </c:pt>
              </c:strCache>
            </c:strRef>
          </c:tx>
          <c:spPr>
            <a:ln w="28575" cap="rnd">
              <a:solidFill>
                <a:schemeClr val="accent1"/>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Sheet2!$C$2:$C$5</c:f>
              <c:numCache>
                <c:formatCode>General</c:formatCode>
                <c:ptCount val="4"/>
                <c:pt idx="0">
                  <c:v>100</c:v>
                </c:pt>
                <c:pt idx="1">
                  <c:v>105</c:v>
                </c:pt>
                <c:pt idx="2">
                  <c:v>93</c:v>
                </c:pt>
                <c:pt idx="3">
                  <c:v>110</c:v>
                </c:pt>
              </c:numCache>
            </c:numRef>
          </c:val>
          <c:smooth val="0"/>
          <c:extLst>
            <c:ext xmlns:c16="http://schemas.microsoft.com/office/drawing/2014/chart" uri="{C3380CC4-5D6E-409C-BE32-E72D297353CC}">
              <c16:uniqueId val="{00000000-4266-4D9D-938B-DECABC0CF790}"/>
            </c:ext>
          </c:extLst>
        </c:ser>
        <c:ser>
          <c:idx val="1"/>
          <c:order val="1"/>
          <c:tx>
            <c:strRef>
              <c:f>Sheet2!$D$1</c:f>
              <c:strCache>
                <c:ptCount val="1"/>
                <c:pt idx="0">
                  <c:v>Mercedes</c:v>
                </c:pt>
              </c:strCache>
            </c:strRef>
          </c:tx>
          <c:spPr>
            <a:ln w="28575" cap="rnd">
              <a:solidFill>
                <a:schemeClr val="accent2"/>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Sheet2!$D$2:$D$5</c:f>
              <c:numCache>
                <c:formatCode>General</c:formatCode>
                <c:ptCount val="4"/>
                <c:pt idx="0">
                  <c:v>75</c:v>
                </c:pt>
                <c:pt idx="1">
                  <c:v>77</c:v>
                </c:pt>
                <c:pt idx="2">
                  <c:v>80</c:v>
                </c:pt>
                <c:pt idx="3">
                  <c:v>87</c:v>
                </c:pt>
              </c:numCache>
            </c:numRef>
          </c:val>
          <c:smooth val="0"/>
          <c:extLst>
            <c:ext xmlns:c16="http://schemas.microsoft.com/office/drawing/2014/chart" uri="{C3380CC4-5D6E-409C-BE32-E72D297353CC}">
              <c16:uniqueId val="{00000001-4266-4D9D-938B-DECABC0CF790}"/>
            </c:ext>
          </c:extLst>
        </c:ser>
        <c:ser>
          <c:idx val="2"/>
          <c:order val="2"/>
          <c:tx>
            <c:strRef>
              <c:f>Sheet2!$E$1</c:f>
              <c:strCache>
                <c:ptCount val="1"/>
                <c:pt idx="0">
                  <c:v>Nissan</c:v>
                </c:pt>
              </c:strCache>
            </c:strRef>
          </c:tx>
          <c:spPr>
            <a:ln w="28575" cap="rnd">
              <a:solidFill>
                <a:schemeClr val="accent3"/>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Sheet2!$E$2:$E$5</c:f>
              <c:numCache>
                <c:formatCode>General</c:formatCode>
                <c:ptCount val="4"/>
                <c:pt idx="0">
                  <c:v>90</c:v>
                </c:pt>
                <c:pt idx="1">
                  <c:v>102</c:v>
                </c:pt>
                <c:pt idx="2">
                  <c:v>103</c:v>
                </c:pt>
                <c:pt idx="3">
                  <c:v>96</c:v>
                </c:pt>
              </c:numCache>
            </c:numRef>
          </c:val>
          <c:smooth val="0"/>
          <c:extLst>
            <c:ext xmlns:c16="http://schemas.microsoft.com/office/drawing/2014/chart" uri="{C3380CC4-5D6E-409C-BE32-E72D297353CC}">
              <c16:uniqueId val="{00000002-4266-4D9D-938B-DECABC0CF790}"/>
            </c:ext>
          </c:extLst>
        </c:ser>
        <c:ser>
          <c:idx val="3"/>
          <c:order val="3"/>
          <c:tx>
            <c:strRef>
              <c:f>Sheet2!$F$1</c:f>
              <c:strCache>
                <c:ptCount val="1"/>
                <c:pt idx="0">
                  <c:v>Honda</c:v>
                </c:pt>
              </c:strCache>
            </c:strRef>
          </c:tx>
          <c:spPr>
            <a:ln w="28575" cap="rnd">
              <a:solidFill>
                <a:schemeClr val="accent4"/>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Sheet2!$F$2:$F$5</c:f>
              <c:numCache>
                <c:formatCode>General</c:formatCode>
                <c:ptCount val="4"/>
                <c:pt idx="0">
                  <c:v>50</c:v>
                </c:pt>
                <c:pt idx="1">
                  <c:v>51</c:v>
                </c:pt>
                <c:pt idx="2">
                  <c:v>47</c:v>
                </c:pt>
                <c:pt idx="3">
                  <c:v>49</c:v>
                </c:pt>
              </c:numCache>
            </c:numRef>
          </c:val>
          <c:smooth val="0"/>
          <c:extLst>
            <c:ext xmlns:c16="http://schemas.microsoft.com/office/drawing/2014/chart" uri="{C3380CC4-5D6E-409C-BE32-E72D297353CC}">
              <c16:uniqueId val="{00000003-4266-4D9D-938B-DECABC0CF790}"/>
            </c:ext>
          </c:extLst>
        </c:ser>
        <c:ser>
          <c:idx val="4"/>
          <c:order val="4"/>
          <c:tx>
            <c:strRef>
              <c:f>Sheet2!$G$1</c:f>
              <c:strCache>
                <c:ptCount val="1"/>
                <c:pt idx="0">
                  <c:v>Moskvitch</c:v>
                </c:pt>
              </c:strCache>
            </c:strRef>
          </c:tx>
          <c:spPr>
            <a:ln w="28575" cap="rnd">
              <a:solidFill>
                <a:schemeClr val="accent5"/>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Sheet2!$G$2:$G$5</c:f>
              <c:numCache>
                <c:formatCode>General</c:formatCode>
                <c:ptCount val="4"/>
                <c:pt idx="0">
                  <c:v>15</c:v>
                </c:pt>
                <c:pt idx="1">
                  <c:v>55</c:v>
                </c:pt>
                <c:pt idx="2">
                  <c:v>67</c:v>
                </c:pt>
                <c:pt idx="3">
                  <c:v>80</c:v>
                </c:pt>
              </c:numCache>
            </c:numRef>
          </c:val>
          <c:smooth val="0"/>
          <c:extLst>
            <c:ext xmlns:c16="http://schemas.microsoft.com/office/drawing/2014/chart" uri="{C3380CC4-5D6E-409C-BE32-E72D297353CC}">
              <c16:uniqueId val="{00000004-4266-4D9D-938B-DECABC0CF790}"/>
            </c:ext>
          </c:extLst>
        </c:ser>
        <c:dLbls>
          <c:showLegendKey val="0"/>
          <c:showVal val="0"/>
          <c:showCatName val="0"/>
          <c:showSerName val="0"/>
          <c:showPercent val="0"/>
          <c:showBubbleSize val="0"/>
        </c:dLbls>
        <c:smooth val="0"/>
        <c:axId val="558721119"/>
        <c:axId val="740786191"/>
      </c:lineChart>
      <c:dateAx>
        <c:axId val="558721119"/>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0786191"/>
        <c:crosses val="autoZero"/>
        <c:auto val="1"/>
        <c:lblOffset val="100"/>
        <c:baseTimeUnit val="months"/>
      </c:dateAx>
      <c:valAx>
        <c:axId val="740786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72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50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60.png"/><Relationship Id="rId4" Type="http://schemas.openxmlformats.org/officeDocument/2006/relationships/image" Target="../media/image5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4B1B5-230E-444C-BDC3-FD76A4189AD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C71B658-341D-4CF3-98D6-627A0B728602}">
      <dgm:prSet/>
      <dgm:spPr/>
      <dgm:t>
        <a:bodyPr/>
        <a:lstStyle/>
        <a:p>
          <a:pPr>
            <a:lnSpc>
              <a:spcPct val="100000"/>
            </a:lnSpc>
          </a:pPr>
          <a:r>
            <a:rPr lang="en-US"/>
            <a:t>Make meaningful predictions about the market during COVID</a:t>
          </a:r>
        </a:p>
      </dgm:t>
    </dgm:pt>
    <dgm:pt modelId="{A32929D2-925B-474B-8E5C-8BA319B280F2}" type="parTrans" cxnId="{1181D415-D394-4B6C-B2D8-8F31A0D3DCE2}">
      <dgm:prSet/>
      <dgm:spPr/>
      <dgm:t>
        <a:bodyPr/>
        <a:lstStyle/>
        <a:p>
          <a:endParaRPr lang="en-US"/>
        </a:p>
      </dgm:t>
    </dgm:pt>
    <dgm:pt modelId="{8F46822E-99E5-462D-99AA-01F096261133}" type="sibTrans" cxnId="{1181D415-D394-4B6C-B2D8-8F31A0D3DCE2}">
      <dgm:prSet/>
      <dgm:spPr/>
      <dgm:t>
        <a:bodyPr/>
        <a:lstStyle/>
        <a:p>
          <a:endParaRPr lang="en-US"/>
        </a:p>
      </dgm:t>
    </dgm:pt>
    <dgm:pt modelId="{48718042-DB9E-4062-BE81-CF6B62B5B86C}">
      <dgm:prSet/>
      <dgm:spPr/>
      <dgm:t>
        <a:bodyPr/>
        <a:lstStyle/>
        <a:p>
          <a:pPr>
            <a:lnSpc>
              <a:spcPct val="100000"/>
            </a:lnSpc>
          </a:pPr>
          <a:r>
            <a:rPr lang="en-US"/>
            <a:t>Apply several models to achieve concordance</a:t>
          </a:r>
        </a:p>
      </dgm:t>
    </dgm:pt>
    <dgm:pt modelId="{5CA1C40B-F533-425D-B6B0-EF3CA4E05BDE}" type="parTrans" cxnId="{613B2041-7554-453F-A849-9B72E405C269}">
      <dgm:prSet/>
      <dgm:spPr/>
      <dgm:t>
        <a:bodyPr/>
        <a:lstStyle/>
        <a:p>
          <a:endParaRPr lang="en-US"/>
        </a:p>
      </dgm:t>
    </dgm:pt>
    <dgm:pt modelId="{02820B32-06CC-4547-9AB9-AD77B20FF7C1}" type="sibTrans" cxnId="{613B2041-7554-453F-A849-9B72E405C269}">
      <dgm:prSet/>
      <dgm:spPr/>
      <dgm:t>
        <a:bodyPr/>
        <a:lstStyle/>
        <a:p>
          <a:endParaRPr lang="en-US"/>
        </a:p>
      </dgm:t>
    </dgm:pt>
    <dgm:pt modelId="{0F96A7A3-F2FC-4CF6-BACE-F17CDAA3D8A8}">
      <dgm:prSet/>
      <dgm:spPr/>
      <dgm:t>
        <a:bodyPr/>
        <a:lstStyle/>
        <a:p>
          <a:pPr>
            <a:lnSpc>
              <a:spcPct val="100000"/>
            </a:lnSpc>
          </a:pPr>
          <a:r>
            <a:rPr lang="en-US"/>
            <a:t>Create instantly useful graphics for presentation</a:t>
          </a:r>
        </a:p>
      </dgm:t>
    </dgm:pt>
    <dgm:pt modelId="{059E3C83-8964-4FA3-BF96-2DE2A2812826}" type="parTrans" cxnId="{03ABA10C-33F3-47F5-8E91-8318F59E3E7F}">
      <dgm:prSet/>
      <dgm:spPr/>
      <dgm:t>
        <a:bodyPr/>
        <a:lstStyle/>
        <a:p>
          <a:endParaRPr lang="en-US"/>
        </a:p>
      </dgm:t>
    </dgm:pt>
    <dgm:pt modelId="{EAD3C6E9-27AA-428D-A314-5A595ED48CD0}" type="sibTrans" cxnId="{03ABA10C-33F3-47F5-8E91-8318F59E3E7F}">
      <dgm:prSet/>
      <dgm:spPr/>
      <dgm:t>
        <a:bodyPr/>
        <a:lstStyle/>
        <a:p>
          <a:endParaRPr lang="en-US"/>
        </a:p>
      </dgm:t>
    </dgm:pt>
    <dgm:pt modelId="{A688B821-DC14-427A-8439-8DF13AB4EF82}" type="pres">
      <dgm:prSet presAssocID="{4E44B1B5-230E-444C-BDC3-FD76A4189AD6}" presName="root" presStyleCnt="0">
        <dgm:presLayoutVars>
          <dgm:dir/>
          <dgm:resizeHandles val="exact"/>
        </dgm:presLayoutVars>
      </dgm:prSet>
      <dgm:spPr/>
    </dgm:pt>
    <dgm:pt modelId="{B251D0DC-7842-46BD-A7D2-482C383F0BD8}" type="pres">
      <dgm:prSet presAssocID="{3C71B658-341D-4CF3-98D6-627A0B728602}" presName="compNode" presStyleCnt="0"/>
      <dgm:spPr/>
    </dgm:pt>
    <dgm:pt modelId="{F76A7CC7-63EA-48C5-B062-B18C09E147A7}" type="pres">
      <dgm:prSet presAssocID="{3C71B658-341D-4CF3-98D6-627A0B728602}" presName="bgRect" presStyleLbl="bgShp" presStyleIdx="0" presStyleCnt="3" custLinFactNeighborX="-13042" custLinFactNeighborY="-25095"/>
      <dgm:spPr/>
    </dgm:pt>
    <dgm:pt modelId="{B9CDBEFF-5CE9-47EF-B5BD-A3A461F9CF79}" type="pres">
      <dgm:prSet presAssocID="{3C71B658-341D-4CF3-98D6-627A0B7286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2FF28D4B-FCF4-44E9-BE11-692C3BAC957D}" type="pres">
      <dgm:prSet presAssocID="{3C71B658-341D-4CF3-98D6-627A0B728602}" presName="spaceRect" presStyleCnt="0"/>
      <dgm:spPr/>
    </dgm:pt>
    <dgm:pt modelId="{D8A06085-E9A1-47D1-B2EE-6390CB9606D9}" type="pres">
      <dgm:prSet presAssocID="{3C71B658-341D-4CF3-98D6-627A0B728602}" presName="parTx" presStyleLbl="revTx" presStyleIdx="0" presStyleCnt="3">
        <dgm:presLayoutVars>
          <dgm:chMax val="0"/>
          <dgm:chPref val="0"/>
        </dgm:presLayoutVars>
      </dgm:prSet>
      <dgm:spPr/>
    </dgm:pt>
    <dgm:pt modelId="{7B093B3F-769A-4C9B-90D8-42E3E89C6ED4}" type="pres">
      <dgm:prSet presAssocID="{8F46822E-99E5-462D-99AA-01F096261133}" presName="sibTrans" presStyleCnt="0"/>
      <dgm:spPr/>
    </dgm:pt>
    <dgm:pt modelId="{75B0FF12-031C-423F-A245-120D7FAE17E1}" type="pres">
      <dgm:prSet presAssocID="{48718042-DB9E-4062-BE81-CF6B62B5B86C}" presName="compNode" presStyleCnt="0"/>
      <dgm:spPr/>
    </dgm:pt>
    <dgm:pt modelId="{2C267F80-33E6-4224-B17E-AC6A0EE39FC2}" type="pres">
      <dgm:prSet presAssocID="{48718042-DB9E-4062-BE81-CF6B62B5B86C}" presName="bgRect" presStyleLbl="bgShp" presStyleIdx="1" presStyleCnt="3"/>
      <dgm:spPr/>
    </dgm:pt>
    <dgm:pt modelId="{D5B0B42F-E8B2-46D4-A14D-9A35248BC048}" type="pres">
      <dgm:prSet presAssocID="{48718042-DB9E-4062-BE81-CF6B62B5B86C}"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7FA0F7F7-B64B-4B4A-9A72-01CA955DDE7E}" type="pres">
      <dgm:prSet presAssocID="{48718042-DB9E-4062-BE81-CF6B62B5B86C}" presName="spaceRect" presStyleCnt="0"/>
      <dgm:spPr/>
    </dgm:pt>
    <dgm:pt modelId="{B803728E-E819-4324-9247-CDE7BFF0148D}" type="pres">
      <dgm:prSet presAssocID="{48718042-DB9E-4062-BE81-CF6B62B5B86C}" presName="parTx" presStyleLbl="revTx" presStyleIdx="1" presStyleCnt="3">
        <dgm:presLayoutVars>
          <dgm:chMax val="0"/>
          <dgm:chPref val="0"/>
        </dgm:presLayoutVars>
      </dgm:prSet>
      <dgm:spPr/>
    </dgm:pt>
    <dgm:pt modelId="{B40FF96B-73C3-4B46-8CE6-ACF28B82B6C0}" type="pres">
      <dgm:prSet presAssocID="{02820B32-06CC-4547-9AB9-AD77B20FF7C1}" presName="sibTrans" presStyleCnt="0"/>
      <dgm:spPr/>
    </dgm:pt>
    <dgm:pt modelId="{590918AF-402E-47B8-9D4C-8CD116F33CD4}" type="pres">
      <dgm:prSet presAssocID="{0F96A7A3-F2FC-4CF6-BACE-F17CDAA3D8A8}" presName="compNode" presStyleCnt="0"/>
      <dgm:spPr/>
    </dgm:pt>
    <dgm:pt modelId="{511CE8BD-1A84-455F-A660-AA31B47EE2A4}" type="pres">
      <dgm:prSet presAssocID="{0F96A7A3-F2FC-4CF6-BACE-F17CDAA3D8A8}" presName="bgRect" presStyleLbl="bgShp" presStyleIdx="2" presStyleCnt="3"/>
      <dgm:spPr/>
    </dgm:pt>
    <dgm:pt modelId="{BB411EC2-885D-4DCA-9DBC-A30E098007CE}" type="pres">
      <dgm:prSet presAssocID="{0F96A7A3-F2FC-4CF6-BACE-F17CDAA3D8A8}" presName="iconRect" presStyleLbl="node1" presStyleIdx="2" presStyleCnt="3"/>
      <dgm:spPr>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dgm:spPr>
    </dgm:pt>
    <dgm:pt modelId="{BC237CF1-7305-4755-855E-5D28F46B08D3}" type="pres">
      <dgm:prSet presAssocID="{0F96A7A3-F2FC-4CF6-BACE-F17CDAA3D8A8}" presName="spaceRect" presStyleCnt="0"/>
      <dgm:spPr/>
    </dgm:pt>
    <dgm:pt modelId="{BA6829AA-A2FD-4713-9AE4-A2D973E1280F}" type="pres">
      <dgm:prSet presAssocID="{0F96A7A3-F2FC-4CF6-BACE-F17CDAA3D8A8}" presName="parTx" presStyleLbl="revTx" presStyleIdx="2" presStyleCnt="3">
        <dgm:presLayoutVars>
          <dgm:chMax val="0"/>
          <dgm:chPref val="0"/>
        </dgm:presLayoutVars>
      </dgm:prSet>
      <dgm:spPr/>
    </dgm:pt>
  </dgm:ptLst>
  <dgm:cxnLst>
    <dgm:cxn modelId="{03ABA10C-33F3-47F5-8E91-8318F59E3E7F}" srcId="{4E44B1B5-230E-444C-BDC3-FD76A4189AD6}" destId="{0F96A7A3-F2FC-4CF6-BACE-F17CDAA3D8A8}" srcOrd="2" destOrd="0" parTransId="{059E3C83-8964-4FA3-BF96-2DE2A2812826}" sibTransId="{EAD3C6E9-27AA-428D-A314-5A595ED48CD0}"/>
    <dgm:cxn modelId="{1181D415-D394-4B6C-B2D8-8F31A0D3DCE2}" srcId="{4E44B1B5-230E-444C-BDC3-FD76A4189AD6}" destId="{3C71B658-341D-4CF3-98D6-627A0B728602}" srcOrd="0" destOrd="0" parTransId="{A32929D2-925B-474B-8E5C-8BA319B280F2}" sibTransId="{8F46822E-99E5-462D-99AA-01F096261133}"/>
    <dgm:cxn modelId="{FCC28D35-4AEA-4D0A-98E5-DB01293BA570}" type="presOf" srcId="{3C71B658-341D-4CF3-98D6-627A0B728602}" destId="{D8A06085-E9A1-47D1-B2EE-6390CB9606D9}" srcOrd="0" destOrd="0" presId="urn:microsoft.com/office/officeart/2018/2/layout/IconVerticalSolidList"/>
    <dgm:cxn modelId="{8809725C-16DB-4791-8CAF-C77F2250D15C}" type="presOf" srcId="{0F96A7A3-F2FC-4CF6-BACE-F17CDAA3D8A8}" destId="{BA6829AA-A2FD-4713-9AE4-A2D973E1280F}" srcOrd="0" destOrd="0" presId="urn:microsoft.com/office/officeart/2018/2/layout/IconVerticalSolidList"/>
    <dgm:cxn modelId="{613B2041-7554-453F-A849-9B72E405C269}" srcId="{4E44B1B5-230E-444C-BDC3-FD76A4189AD6}" destId="{48718042-DB9E-4062-BE81-CF6B62B5B86C}" srcOrd="1" destOrd="0" parTransId="{5CA1C40B-F533-425D-B6B0-EF3CA4E05BDE}" sibTransId="{02820B32-06CC-4547-9AB9-AD77B20FF7C1}"/>
    <dgm:cxn modelId="{98DDBB4C-EFE0-424A-AE73-E2F6255B6609}" type="presOf" srcId="{4E44B1B5-230E-444C-BDC3-FD76A4189AD6}" destId="{A688B821-DC14-427A-8439-8DF13AB4EF82}" srcOrd="0" destOrd="0" presId="urn:microsoft.com/office/officeart/2018/2/layout/IconVerticalSolidList"/>
    <dgm:cxn modelId="{C3C494EA-E009-4A4F-B1DF-0E461D06DC42}" type="presOf" srcId="{48718042-DB9E-4062-BE81-CF6B62B5B86C}" destId="{B803728E-E819-4324-9247-CDE7BFF0148D}" srcOrd="0" destOrd="0" presId="urn:microsoft.com/office/officeart/2018/2/layout/IconVerticalSolidList"/>
    <dgm:cxn modelId="{C9AEBB62-A31E-4226-A46F-79C1CEDED9DF}" type="presParOf" srcId="{A688B821-DC14-427A-8439-8DF13AB4EF82}" destId="{B251D0DC-7842-46BD-A7D2-482C383F0BD8}" srcOrd="0" destOrd="0" presId="urn:microsoft.com/office/officeart/2018/2/layout/IconVerticalSolidList"/>
    <dgm:cxn modelId="{F2454DD3-09BA-4CF8-93A1-E0CEC4631110}" type="presParOf" srcId="{B251D0DC-7842-46BD-A7D2-482C383F0BD8}" destId="{F76A7CC7-63EA-48C5-B062-B18C09E147A7}" srcOrd="0" destOrd="0" presId="urn:microsoft.com/office/officeart/2018/2/layout/IconVerticalSolidList"/>
    <dgm:cxn modelId="{FAD08F7B-C484-4370-BD93-4641188FA2D6}" type="presParOf" srcId="{B251D0DC-7842-46BD-A7D2-482C383F0BD8}" destId="{B9CDBEFF-5CE9-47EF-B5BD-A3A461F9CF79}" srcOrd="1" destOrd="0" presId="urn:microsoft.com/office/officeart/2018/2/layout/IconVerticalSolidList"/>
    <dgm:cxn modelId="{4C4F4424-26FF-40FD-BB22-750235C7A6AE}" type="presParOf" srcId="{B251D0DC-7842-46BD-A7D2-482C383F0BD8}" destId="{2FF28D4B-FCF4-44E9-BE11-692C3BAC957D}" srcOrd="2" destOrd="0" presId="urn:microsoft.com/office/officeart/2018/2/layout/IconVerticalSolidList"/>
    <dgm:cxn modelId="{89978A80-FE7F-4D72-81F1-519BD1AFFAF9}" type="presParOf" srcId="{B251D0DC-7842-46BD-A7D2-482C383F0BD8}" destId="{D8A06085-E9A1-47D1-B2EE-6390CB9606D9}" srcOrd="3" destOrd="0" presId="urn:microsoft.com/office/officeart/2018/2/layout/IconVerticalSolidList"/>
    <dgm:cxn modelId="{AA59EF16-A686-4046-9FF2-D4694DD1F2AF}" type="presParOf" srcId="{A688B821-DC14-427A-8439-8DF13AB4EF82}" destId="{7B093B3F-769A-4C9B-90D8-42E3E89C6ED4}" srcOrd="1" destOrd="0" presId="urn:microsoft.com/office/officeart/2018/2/layout/IconVerticalSolidList"/>
    <dgm:cxn modelId="{A816264E-D5F1-4036-95F1-534FE4E33D7F}" type="presParOf" srcId="{A688B821-DC14-427A-8439-8DF13AB4EF82}" destId="{75B0FF12-031C-423F-A245-120D7FAE17E1}" srcOrd="2" destOrd="0" presId="urn:microsoft.com/office/officeart/2018/2/layout/IconVerticalSolidList"/>
    <dgm:cxn modelId="{46B6A0A9-ADC9-483D-9D8F-54921BD182A9}" type="presParOf" srcId="{75B0FF12-031C-423F-A245-120D7FAE17E1}" destId="{2C267F80-33E6-4224-B17E-AC6A0EE39FC2}" srcOrd="0" destOrd="0" presId="urn:microsoft.com/office/officeart/2018/2/layout/IconVerticalSolidList"/>
    <dgm:cxn modelId="{76B4240E-C7AF-4C4C-A10C-2B507DD1B4A4}" type="presParOf" srcId="{75B0FF12-031C-423F-A245-120D7FAE17E1}" destId="{D5B0B42F-E8B2-46D4-A14D-9A35248BC048}" srcOrd="1" destOrd="0" presId="urn:microsoft.com/office/officeart/2018/2/layout/IconVerticalSolidList"/>
    <dgm:cxn modelId="{3B4BB327-B61D-44DE-9690-7FADD6B1D00F}" type="presParOf" srcId="{75B0FF12-031C-423F-A245-120D7FAE17E1}" destId="{7FA0F7F7-B64B-4B4A-9A72-01CA955DDE7E}" srcOrd="2" destOrd="0" presId="urn:microsoft.com/office/officeart/2018/2/layout/IconVerticalSolidList"/>
    <dgm:cxn modelId="{0961013D-8846-4795-9C50-F70F32249F72}" type="presParOf" srcId="{75B0FF12-031C-423F-A245-120D7FAE17E1}" destId="{B803728E-E819-4324-9247-CDE7BFF0148D}" srcOrd="3" destOrd="0" presId="urn:microsoft.com/office/officeart/2018/2/layout/IconVerticalSolidList"/>
    <dgm:cxn modelId="{D8349BA2-4951-456F-889E-30A639E8D874}" type="presParOf" srcId="{A688B821-DC14-427A-8439-8DF13AB4EF82}" destId="{B40FF96B-73C3-4B46-8CE6-ACF28B82B6C0}" srcOrd="3" destOrd="0" presId="urn:microsoft.com/office/officeart/2018/2/layout/IconVerticalSolidList"/>
    <dgm:cxn modelId="{FCEA6220-1194-4366-BBAC-143B844287BA}" type="presParOf" srcId="{A688B821-DC14-427A-8439-8DF13AB4EF82}" destId="{590918AF-402E-47B8-9D4C-8CD116F33CD4}" srcOrd="4" destOrd="0" presId="urn:microsoft.com/office/officeart/2018/2/layout/IconVerticalSolidList"/>
    <dgm:cxn modelId="{E258C979-7978-4737-9230-CF1A23814278}" type="presParOf" srcId="{590918AF-402E-47B8-9D4C-8CD116F33CD4}" destId="{511CE8BD-1A84-455F-A660-AA31B47EE2A4}" srcOrd="0" destOrd="0" presId="urn:microsoft.com/office/officeart/2018/2/layout/IconVerticalSolidList"/>
    <dgm:cxn modelId="{DCCA1F6B-2A70-4CAE-A317-8DAC415383FA}" type="presParOf" srcId="{590918AF-402E-47B8-9D4C-8CD116F33CD4}" destId="{BB411EC2-885D-4DCA-9DBC-A30E098007CE}" srcOrd="1" destOrd="0" presId="urn:microsoft.com/office/officeart/2018/2/layout/IconVerticalSolidList"/>
    <dgm:cxn modelId="{2E336931-0957-4F39-BF8D-671217262EEB}" type="presParOf" srcId="{590918AF-402E-47B8-9D4C-8CD116F33CD4}" destId="{BC237CF1-7305-4755-855E-5D28F46B08D3}" srcOrd="2" destOrd="0" presId="urn:microsoft.com/office/officeart/2018/2/layout/IconVerticalSolidList"/>
    <dgm:cxn modelId="{A08CAF63-29ED-42E3-8B78-14C78AC4F6B4}" type="presParOf" srcId="{590918AF-402E-47B8-9D4C-8CD116F33CD4}" destId="{BA6829AA-A2FD-4713-9AE4-A2D973E128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A7CC7-63EA-48C5-B062-B18C09E147A7}">
      <dsp:nvSpPr>
        <dsp:cNvPr id="0" name=""/>
        <dsp:cNvSpPr/>
      </dsp:nvSpPr>
      <dsp:spPr>
        <a:xfrm>
          <a:off x="0" y="0"/>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DBEFF-5CE9-47EF-B5BD-A3A461F9CF79}">
      <dsp:nvSpPr>
        <dsp:cNvPr id="0" name=""/>
        <dsp:cNvSpPr/>
      </dsp:nvSpPr>
      <dsp:spPr>
        <a:xfrm>
          <a:off x="320466" y="238816"/>
          <a:ext cx="582665" cy="5826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06085-E9A1-47D1-B2EE-6390CB9606D9}">
      <dsp:nvSpPr>
        <dsp:cNvPr id="0" name=""/>
        <dsp:cNvSpPr/>
      </dsp:nvSpPr>
      <dsp:spPr>
        <a:xfrm>
          <a:off x="1223598" y="452"/>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Make meaningful predictions about the market during COVID</a:t>
          </a:r>
        </a:p>
      </dsp:txBody>
      <dsp:txXfrm>
        <a:off x="1223598" y="452"/>
        <a:ext cx="3210781" cy="1059392"/>
      </dsp:txXfrm>
    </dsp:sp>
    <dsp:sp modelId="{2C267F80-33E6-4224-B17E-AC6A0EE39FC2}">
      <dsp:nvSpPr>
        <dsp:cNvPr id="0" name=""/>
        <dsp:cNvSpPr/>
      </dsp:nvSpPr>
      <dsp:spPr>
        <a:xfrm>
          <a:off x="0" y="1324693"/>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0B42F-E8B2-46D4-A14D-9A35248BC048}">
      <dsp:nvSpPr>
        <dsp:cNvPr id="0" name=""/>
        <dsp:cNvSpPr/>
      </dsp:nvSpPr>
      <dsp:spPr>
        <a:xfrm>
          <a:off x="320466" y="1563056"/>
          <a:ext cx="582665" cy="58266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03728E-E819-4324-9247-CDE7BFF0148D}">
      <dsp:nvSpPr>
        <dsp:cNvPr id="0" name=""/>
        <dsp:cNvSpPr/>
      </dsp:nvSpPr>
      <dsp:spPr>
        <a:xfrm>
          <a:off x="1223598" y="1324693"/>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Apply several models to achieve concordance</a:t>
          </a:r>
        </a:p>
      </dsp:txBody>
      <dsp:txXfrm>
        <a:off x="1223598" y="1324693"/>
        <a:ext cx="3210781" cy="1059392"/>
      </dsp:txXfrm>
    </dsp:sp>
    <dsp:sp modelId="{511CE8BD-1A84-455F-A660-AA31B47EE2A4}">
      <dsp:nvSpPr>
        <dsp:cNvPr id="0" name=""/>
        <dsp:cNvSpPr/>
      </dsp:nvSpPr>
      <dsp:spPr>
        <a:xfrm>
          <a:off x="0" y="2648933"/>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11EC2-885D-4DCA-9DBC-A30E098007CE}">
      <dsp:nvSpPr>
        <dsp:cNvPr id="0" name=""/>
        <dsp:cNvSpPr/>
      </dsp:nvSpPr>
      <dsp:spPr>
        <a:xfrm>
          <a:off x="320466" y="2887297"/>
          <a:ext cx="582665" cy="582665"/>
        </a:xfrm>
        <a:prstGeom prst="rect">
          <a:avLst/>
        </a:prstGeom>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6829AA-A2FD-4713-9AE4-A2D973E1280F}">
      <dsp:nvSpPr>
        <dsp:cNvPr id="0" name=""/>
        <dsp:cNvSpPr/>
      </dsp:nvSpPr>
      <dsp:spPr>
        <a:xfrm>
          <a:off x="1223598" y="2648933"/>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Create instantly useful graphics for presentation</a:t>
          </a:r>
        </a:p>
      </dsp:txBody>
      <dsp:txXfrm>
        <a:off x="1223598" y="2648933"/>
        <a:ext cx="3210781" cy="10593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CCCA74-FA5A-42A9-AEE0-D20314A141EA}" type="datetimeFigureOut">
              <a:rPr lang="en-US" smtClean="0"/>
              <a:t>5/24/2021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0766F4-01A4-4A36-9FCA-D21B4F46D6FC}" type="slidenum">
              <a:rPr lang="en-US" smtClean="0"/>
              <a:t>‹#›</a:t>
            </a:fld>
            <a:endParaRPr lang="en-US"/>
          </a:p>
        </p:txBody>
      </p:sp>
    </p:spTree>
    <p:extLst>
      <p:ext uri="{BB962C8B-B14F-4D97-AF65-F5344CB8AC3E}">
        <p14:creationId xmlns:p14="http://schemas.microsoft.com/office/powerpoint/2010/main" val="2251333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374EC-B2F0-49E3-93FE-D3417D85586D}" type="datetimeFigureOut">
              <a:rPr lang="en-US" smtClean="0"/>
              <a:t>5/24/2021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632E7-18E4-49BD-B0CC-27B3CD228C95}" type="slidenum">
              <a:rPr lang="en-US" smtClean="0"/>
              <a:t>‹#›</a:t>
            </a:fld>
            <a:endParaRPr lang="en-US"/>
          </a:p>
        </p:txBody>
      </p:sp>
    </p:spTree>
    <p:extLst>
      <p:ext uri="{BB962C8B-B14F-4D97-AF65-F5344CB8AC3E}">
        <p14:creationId xmlns:p14="http://schemas.microsoft.com/office/powerpoint/2010/main" val="2639231448"/>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8A8AC2-1EF0-478D-9FF7-89001D2D9FA6}" type="slidenum">
              <a:rPr lang="en-US" smtClean="0"/>
              <a:t>3</a:t>
            </a:fld>
            <a:endParaRPr lang="en-US"/>
          </a:p>
        </p:txBody>
      </p:sp>
    </p:spTree>
    <p:extLst>
      <p:ext uri="{BB962C8B-B14F-4D97-AF65-F5344CB8AC3E}">
        <p14:creationId xmlns:p14="http://schemas.microsoft.com/office/powerpoint/2010/main" val="22559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F632E7-18E4-49BD-B0CC-27B3CD228C95}" type="slidenum">
              <a:rPr lang="en-US" smtClean="0"/>
              <a:t>6</a:t>
            </a:fld>
            <a:endParaRPr lang="en-US"/>
          </a:p>
        </p:txBody>
      </p:sp>
    </p:spTree>
    <p:extLst>
      <p:ext uri="{BB962C8B-B14F-4D97-AF65-F5344CB8AC3E}">
        <p14:creationId xmlns:p14="http://schemas.microsoft.com/office/powerpoint/2010/main" val="416115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F632E7-18E4-49BD-B0CC-27B3CD228C95}" type="slidenum">
              <a:rPr lang="en-US" smtClean="0"/>
              <a:t>7</a:t>
            </a:fld>
            <a:endParaRPr lang="en-US"/>
          </a:p>
        </p:txBody>
      </p:sp>
    </p:spTree>
    <p:extLst>
      <p:ext uri="{BB962C8B-B14F-4D97-AF65-F5344CB8AC3E}">
        <p14:creationId xmlns:p14="http://schemas.microsoft.com/office/powerpoint/2010/main" val="198353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F632E7-18E4-49BD-B0CC-27B3CD228C95}" type="slidenum">
              <a:rPr lang="en-US" smtClean="0"/>
              <a:t>9</a:t>
            </a:fld>
            <a:endParaRPr lang="en-US"/>
          </a:p>
        </p:txBody>
      </p:sp>
    </p:spTree>
    <p:extLst>
      <p:ext uri="{BB962C8B-B14F-4D97-AF65-F5344CB8AC3E}">
        <p14:creationId xmlns:p14="http://schemas.microsoft.com/office/powerpoint/2010/main" val="4113649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8A8AC2-1EF0-478D-9FF7-89001D2D9FA6}" type="slidenum">
              <a:rPr lang="en-US" smtClean="0"/>
              <a:t>12</a:t>
            </a:fld>
            <a:endParaRPr lang="en-US"/>
          </a:p>
        </p:txBody>
      </p:sp>
    </p:spTree>
    <p:extLst>
      <p:ext uri="{BB962C8B-B14F-4D97-AF65-F5344CB8AC3E}">
        <p14:creationId xmlns:p14="http://schemas.microsoft.com/office/powerpoint/2010/main" val="211495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BFA88-E3E6-48C8-BD91-2818A104F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80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BFA88-E3E6-48C8-BD91-2818A104F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81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5619" indent="0" fontAlgn="base">
              <a:spcBef>
                <a:spcPts val="0"/>
              </a:spcBef>
              <a:spcAft>
                <a:spcPts val="600"/>
              </a:spcAft>
              <a:buClr>
                <a:srgbClr val="FF6600"/>
              </a:buClr>
              <a:buNone/>
            </a:pPr>
            <a:r>
              <a:rPr lang="en-US" sz="1400" i="1" dirty="0">
                <a:solidFill>
                  <a:schemeClr val="tx2"/>
                </a:solidFill>
                <a:latin typeface="Segoe UI"/>
                <a:cs typeface="Segoe UI"/>
              </a:rPr>
              <a:t>Revised Use Cases:</a:t>
            </a:r>
          </a:p>
          <a:p>
            <a:pPr marL="247069" indent="-171450" fontAlgn="base">
              <a:spcBef>
                <a:spcPts val="0"/>
              </a:spcBef>
              <a:spcAft>
                <a:spcPts val="600"/>
              </a:spcAft>
              <a:buClr>
                <a:srgbClr val="FF6600"/>
              </a:buClr>
            </a:pPr>
            <a:r>
              <a:rPr lang="en-US" sz="1200" dirty="0">
                <a:latin typeface="Segoe UI"/>
                <a:cs typeface="Segoe UI"/>
              </a:rPr>
              <a:t>Allow categorizing queries from multiple topic association point of view (holographic affinity map): every category in every taxonomy in the tool becomes a topic</a:t>
            </a:r>
          </a:p>
          <a:p>
            <a:pPr marL="247069" indent="-171450" fontAlgn="base">
              <a:spcBef>
                <a:spcPts val="0"/>
              </a:spcBef>
              <a:spcAft>
                <a:spcPts val="600"/>
              </a:spcAft>
              <a:buClr>
                <a:srgbClr val="FF6600"/>
              </a:buClr>
            </a:pPr>
            <a:r>
              <a:rPr lang="en-US" sz="1200" dirty="0">
                <a:latin typeface="Segoe UI"/>
                <a:cs typeface="Segoe UI"/>
              </a:rPr>
              <a:t>Allow pulling statistics and trends from custom manually imposed topics structures (“hierarchies”)</a:t>
            </a:r>
          </a:p>
          <a:p>
            <a:pPr marL="75619" indent="0" fontAlgn="base">
              <a:spcBef>
                <a:spcPts val="0"/>
              </a:spcBef>
              <a:spcAft>
                <a:spcPts val="600"/>
              </a:spcAft>
              <a:buClr>
                <a:srgbClr val="FF6600"/>
              </a:buClr>
              <a:buNone/>
            </a:pPr>
            <a:endParaRPr lang="en-US" sz="1400" dirty="0">
              <a:solidFill>
                <a:schemeClr val="tx2"/>
              </a:solidFill>
              <a:latin typeface="Segoe UI"/>
              <a:cs typeface="Segoe UI"/>
            </a:endParaRPr>
          </a:p>
          <a:p>
            <a:pPr marL="75619" indent="0" fontAlgn="base">
              <a:spcBef>
                <a:spcPts val="0"/>
              </a:spcBef>
              <a:spcAft>
                <a:spcPts val="600"/>
              </a:spcAft>
              <a:buClr>
                <a:srgbClr val="FF6600"/>
              </a:buClr>
              <a:buNone/>
            </a:pPr>
            <a:r>
              <a:rPr lang="en-US" sz="1400" i="1" dirty="0">
                <a:latin typeface="Segoe UI"/>
                <a:cs typeface="Segoe UI"/>
              </a:rPr>
              <a:t>Approach benefits:</a:t>
            </a:r>
          </a:p>
          <a:p>
            <a:pPr marL="247069" indent="-171450" fontAlgn="base">
              <a:spcBef>
                <a:spcPts val="0"/>
              </a:spcBef>
              <a:spcAft>
                <a:spcPts val="600"/>
              </a:spcAft>
              <a:buClr>
                <a:srgbClr val="FF6600"/>
              </a:buClr>
            </a:pPr>
            <a:r>
              <a:rPr lang="en-US" sz="1200" dirty="0">
                <a:latin typeface="Segoe UI"/>
                <a:cs typeface="Segoe UI"/>
              </a:rPr>
              <a:t>Shift from labeling to exploratory work</a:t>
            </a:r>
          </a:p>
          <a:p>
            <a:pPr marL="247069" indent="-171450" fontAlgn="base">
              <a:spcBef>
                <a:spcPts val="0"/>
              </a:spcBef>
              <a:spcAft>
                <a:spcPts val="600"/>
              </a:spcAft>
              <a:buClr>
                <a:srgbClr val="FF6600"/>
              </a:buClr>
            </a:pPr>
            <a:r>
              <a:rPr lang="en-US" sz="1200" dirty="0">
                <a:latin typeface="Segoe UI"/>
                <a:cs typeface="Segoe UI"/>
              </a:rPr>
              <a:t>Seeding vs distinct query collection</a:t>
            </a:r>
          </a:p>
          <a:p>
            <a:pPr marL="247069" indent="-171450" fontAlgn="base">
              <a:spcBef>
                <a:spcPts val="0"/>
              </a:spcBef>
              <a:spcAft>
                <a:spcPts val="600"/>
              </a:spcAft>
              <a:buClr>
                <a:srgbClr val="FF6600"/>
              </a:buClr>
            </a:pPr>
            <a:r>
              <a:rPr lang="en-US" sz="1200" dirty="0">
                <a:latin typeface="Segoe UI"/>
                <a:cs typeface="Segoe UI"/>
              </a:rPr>
              <a:t>No conflicts of categories or necessity to pick one when multiple are available</a:t>
            </a:r>
          </a:p>
          <a:p>
            <a:pPr marL="247069" indent="-171450" fontAlgn="base">
              <a:spcBef>
                <a:spcPts val="0"/>
              </a:spcBef>
              <a:spcAft>
                <a:spcPts val="600"/>
              </a:spcAft>
              <a:buClr>
                <a:srgbClr val="FF6600"/>
              </a:buClr>
            </a:pPr>
            <a:r>
              <a:rPr lang="en-US" sz="1200" dirty="0">
                <a:latin typeface="Segoe UI"/>
                <a:cs typeface="Segoe UI"/>
              </a:rPr>
              <a:t>Representation of the whole data pipeline</a:t>
            </a:r>
          </a:p>
          <a:p>
            <a:pPr marL="247069" indent="-171450" fontAlgn="base">
              <a:spcBef>
                <a:spcPts val="0"/>
              </a:spcBef>
              <a:spcAft>
                <a:spcPts val="600"/>
              </a:spcAft>
              <a:buClr>
                <a:srgbClr val="FF6600"/>
              </a:buClr>
            </a:pPr>
            <a:r>
              <a:rPr lang="en-US" sz="1200" dirty="0">
                <a:latin typeface="Segoe UI"/>
                <a:cs typeface="Segoe UI"/>
              </a:rPr>
              <a:t>Automated topic suggestions</a:t>
            </a:r>
          </a:p>
          <a:p>
            <a:pPr marL="75619" indent="0" fontAlgn="base">
              <a:spcBef>
                <a:spcPts val="0"/>
              </a:spcBef>
              <a:spcAft>
                <a:spcPts val="600"/>
              </a:spcAft>
              <a:buClr>
                <a:srgbClr val="FF6600"/>
              </a:buClr>
              <a:buNone/>
            </a:pPr>
            <a:endParaRPr lang="en-US" sz="1400" dirty="0">
              <a:solidFill>
                <a:schemeClr val="tx2"/>
              </a:solidFill>
              <a:latin typeface="Segoe UI"/>
              <a:cs typeface="Segoe UI"/>
            </a:endParaRPr>
          </a:p>
          <a:p>
            <a:pPr marL="75619" indent="0" fontAlgn="base">
              <a:spcBef>
                <a:spcPts val="0"/>
              </a:spcBef>
              <a:spcAft>
                <a:spcPts val="600"/>
              </a:spcAft>
              <a:buClr>
                <a:srgbClr val="FF6600"/>
              </a:buClr>
              <a:buNone/>
            </a:pPr>
            <a:r>
              <a:rPr lang="en-US" sz="1400" i="1" dirty="0">
                <a:latin typeface="Segoe UI"/>
                <a:cs typeface="Segoe UI"/>
              </a:rPr>
              <a:t>Concerns identified during the initial design phase:</a:t>
            </a:r>
          </a:p>
          <a:p>
            <a:pPr marL="247069" indent="-171450" fontAlgn="base">
              <a:spcBef>
                <a:spcPts val="0"/>
              </a:spcBef>
              <a:spcAft>
                <a:spcPts val="600"/>
              </a:spcAft>
              <a:buClr>
                <a:srgbClr val="FF6600"/>
              </a:buClr>
            </a:pPr>
            <a:r>
              <a:rPr lang="en-US" sz="1200" dirty="0">
                <a:latin typeface="Segoe UI"/>
                <a:cs typeface="Segoe UI"/>
              </a:rPr>
              <a:t>Paradigm shift from manual data labeling and training</a:t>
            </a:r>
          </a:p>
          <a:p>
            <a:endParaRPr lang="en-US" dirty="0"/>
          </a:p>
        </p:txBody>
      </p:sp>
      <p:sp>
        <p:nvSpPr>
          <p:cNvPr id="4" name="Slide Number Placeholder 3"/>
          <p:cNvSpPr>
            <a:spLocks noGrp="1"/>
          </p:cNvSpPr>
          <p:nvPr>
            <p:ph type="sldNum" sz="quarter" idx="5"/>
          </p:nvPr>
        </p:nvSpPr>
        <p:spPr/>
        <p:txBody>
          <a:bodyPr/>
          <a:lstStyle/>
          <a:p>
            <a:fld id="{388A8AC2-1EF0-478D-9FF7-89001D2D9FA6}" type="slidenum">
              <a:rPr lang="en-US" smtClean="0"/>
              <a:t>26</a:t>
            </a:fld>
            <a:endParaRPr lang="en-US"/>
          </a:p>
        </p:txBody>
      </p:sp>
    </p:spTree>
    <p:extLst>
      <p:ext uri="{BB962C8B-B14F-4D97-AF65-F5344CB8AC3E}">
        <p14:creationId xmlns:p14="http://schemas.microsoft.com/office/powerpoint/2010/main" val="2943622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62586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0EA3-9796-4058-8E18-EE89A7CBC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7D16B-3E66-4619-A8C3-FB9BEA7E6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F40CB-86F5-4BB9-A340-C5F06D8E713B}"/>
              </a:ext>
            </a:extLst>
          </p:cNvPr>
          <p:cNvSpPr>
            <a:spLocks noGrp="1"/>
          </p:cNvSpPr>
          <p:nvPr>
            <p:ph type="dt" sz="half" idx="10"/>
          </p:nvPr>
        </p:nvSpPr>
        <p:spPr/>
        <p:txBody>
          <a:bodyPr/>
          <a:lstStyle/>
          <a:p>
            <a:fld id="{351B3BB5-1B47-44C7-86F8-756C1BD3047E}" type="datetimeFigureOut">
              <a:rPr lang="en-US" smtClean="0"/>
              <a:t>5/24/2021</a:t>
            </a:fld>
            <a:endParaRPr lang="en-US"/>
          </a:p>
        </p:txBody>
      </p:sp>
      <p:sp>
        <p:nvSpPr>
          <p:cNvPr id="5" name="Footer Placeholder 4">
            <a:extLst>
              <a:ext uri="{FF2B5EF4-FFF2-40B4-BE49-F238E27FC236}">
                <a16:creationId xmlns:a16="http://schemas.microsoft.com/office/drawing/2014/main" id="{36035F26-557E-49CE-9590-AC60A6B6C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1252A-6891-458B-AA74-1425CFEE1C86}"/>
              </a:ext>
            </a:extLst>
          </p:cNvPr>
          <p:cNvSpPr>
            <a:spLocks noGrp="1"/>
          </p:cNvSpPr>
          <p:nvPr>
            <p:ph type="sldNum" sz="quarter" idx="12"/>
          </p:nvPr>
        </p:nvSpPr>
        <p:spPr/>
        <p:txBody>
          <a:bodyPr/>
          <a:lstStyle/>
          <a:p>
            <a:fld id="{80E0A841-1AC9-457E-9D8A-715E81C973BE}" type="slidenum">
              <a:rPr lang="en-US" smtClean="0"/>
              <a:t>‹#›</a:t>
            </a:fld>
            <a:endParaRPr lang="en-US"/>
          </a:p>
        </p:txBody>
      </p:sp>
    </p:spTree>
    <p:extLst>
      <p:ext uri="{BB962C8B-B14F-4D97-AF65-F5344CB8AC3E}">
        <p14:creationId xmlns:p14="http://schemas.microsoft.com/office/powerpoint/2010/main" val="22608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mp; Content Slide">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BEA538C-E4F2-3F40-B1D4-9B8D89EF80E6}"/>
              </a:ext>
            </a:extLst>
          </p:cNvPr>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BDB6858C-728F-8844-924C-199F5011EBD8}"/>
              </a:ext>
            </a:extLst>
          </p:cNvPr>
          <p:cNvSpPr>
            <a:spLocks noGrp="1"/>
          </p:cNvSpPr>
          <p:nvPr>
            <p:ph idx="1"/>
          </p:nvPr>
        </p:nvSpPr>
        <p:spPr>
          <a:xfrm>
            <a:off x="608013" y="1143000"/>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807F74D2-824F-0540-BECA-D6A206871B4B}"/>
              </a:ext>
            </a:extLst>
          </p:cNvPr>
          <p:cNvSpPr>
            <a:spLocks noGrp="1"/>
          </p:cNvSpPr>
          <p:nvPr>
            <p:ph type="title"/>
          </p:nvPr>
        </p:nvSpPr>
        <p:spPr>
          <a:xfrm>
            <a:off x="608013" y="228600"/>
            <a:ext cx="10107612" cy="892630"/>
          </a:xfrm>
        </p:spPr>
        <p:txBody>
          <a:bodyPr/>
          <a:lstStyle/>
          <a:p>
            <a:r>
              <a:rPr lang="en-US" dirty="0"/>
              <a:t>Click to edit Master title style</a:t>
            </a:r>
          </a:p>
        </p:txBody>
      </p:sp>
    </p:spTree>
    <p:extLst>
      <p:ext uri="{BB962C8B-B14F-4D97-AF65-F5344CB8AC3E}">
        <p14:creationId xmlns:p14="http://schemas.microsoft.com/office/powerpoint/2010/main" val="1075947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315076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attl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4">
                <a:shade val="45000"/>
                <a:satMod val="135000"/>
              </a:schemeClr>
              <a:prstClr val="white"/>
            </a:duotone>
          </a:blip>
          <a:stretch>
            <a:fillRect/>
          </a:stretch>
        </p:blipFill>
        <p:spPr>
          <a:xfrm>
            <a:off x="-14219" y="4934099"/>
            <a:ext cx="12203044" cy="195507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8"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pitchFamily="34" charset="0"/>
                <a:ea typeface="Segoe UI" pitchFamily="34" charset="0"/>
                <a:cs typeface="Segoe UI" pitchFamily="34" charset="0"/>
              </a:rPr>
              <a:t>© 2019 Logic20/20. Confidential. All rights reserved. Do not copy &amp; do not reproduce. </a:t>
            </a:r>
            <a:endParaRPr kumimoji="0" lang="en-US" sz="600" b="0" i="0" u="none" strike="noStrike" kern="1200" cap="none" spc="0" normalizeH="0" baseline="0" noProof="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3251056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70727"/>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Text Placeholder 7"/>
          <p:cNvSpPr>
            <a:spLocks noGrp="1"/>
          </p:cNvSpPr>
          <p:nvPr>
            <p:ph type="body" sz="quarter" idx="12"/>
          </p:nvPr>
        </p:nvSpPr>
        <p:spPr>
          <a:xfrm>
            <a:off x="612648" y="1143000"/>
            <a:ext cx="10969942" cy="4863736"/>
          </a:xfrm>
          <a:prstGeom prst="rect">
            <a:avLst/>
          </a:prstGeom>
        </p:spPr>
        <p:txBody>
          <a:bodyPr lIns="91440" tIns="91440" rIns="91440" bIns="91440"/>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5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616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143000"/>
            <a:ext cx="541831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143000"/>
            <a:ext cx="545955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90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678618"/>
            <a:ext cx="5409611"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678618"/>
            <a:ext cx="5459559"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154391"/>
            <a:ext cx="5409611"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
        <p:nvSpPr>
          <p:cNvPr id="8" name="Text Placeholder 5"/>
          <p:cNvSpPr>
            <a:spLocks noGrp="1"/>
          </p:cNvSpPr>
          <p:nvPr>
            <p:ph type="body" sz="quarter" idx="13" hasCustomPrompt="1"/>
          </p:nvPr>
        </p:nvSpPr>
        <p:spPr>
          <a:xfrm>
            <a:off x="6094412" y="1153332"/>
            <a:ext cx="5459559" cy="493184"/>
          </a:xfrm>
          <a:prstGeom prst="rect">
            <a:avLst/>
          </a:prstGeom>
        </p:spPr>
        <p:txBody>
          <a:bodyPr anchor="ctr">
            <a:normAutofit/>
          </a:bodyPr>
          <a:lstStyle>
            <a:lvl1pPr marL="0" indent="0">
              <a:buNone/>
              <a:defRPr lang="en-US" sz="2000" b="1" kern="1200" baseline="0" dirty="0">
                <a:solidFill>
                  <a:schemeClr val="accent3"/>
                </a:solidFill>
                <a:latin typeface="Segoe UI Light" panose="020B0502040204020203" pitchFamily="34" charset="0"/>
                <a:ea typeface="+mn-ea"/>
                <a:cs typeface="Segoe UI Light" panose="020B0502040204020203" pitchFamily="34" charset="0"/>
              </a:defRPr>
            </a:lvl1pPr>
          </a:lstStyle>
          <a:p>
            <a:pPr marL="0" lvl="0" indent="0" algn="l" defTabSz="914171" rtl="0" eaLnBrk="1" latinLnBrk="0" hangingPunct="1">
              <a:lnSpc>
                <a:spcPct val="90000"/>
              </a:lnSpc>
              <a:spcBef>
                <a:spcPts val="1000"/>
              </a:spcBef>
              <a:buFont typeface="Segoe UI" panose="020B0502040204020203" pitchFamily="34" charset="0"/>
              <a:buNone/>
            </a:pPr>
            <a:r>
              <a:rPr lang="en-US"/>
              <a:t>Click to edit master text styles</a:t>
            </a:r>
          </a:p>
        </p:txBody>
      </p:sp>
    </p:spTree>
    <p:extLst>
      <p:ext uri="{BB962C8B-B14F-4D97-AF65-F5344CB8AC3E}">
        <p14:creationId xmlns:p14="http://schemas.microsoft.com/office/powerpoint/2010/main" val="2331964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ive 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504181"/>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2412274"/>
            <a:ext cx="3606937" cy="3683726"/>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4511041" y="1678618"/>
            <a:ext cx="7042932"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676907"/>
            <a:ext cx="3606937"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01215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pening Slide Option 4">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7910" y="833482"/>
            <a:ext cx="1932310" cy="1112111"/>
          </a:xfrm>
          <a:prstGeom prst="rect">
            <a:avLst/>
          </a:prstGeom>
        </p:spPr>
      </p:pic>
      <p:cxnSp>
        <p:nvCxnSpPr>
          <p:cNvPr id="29" name="Straight Connector 2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12"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14"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&lt;Name, Title&gt; &lt;&amp; Practice&gt;</a:t>
            </a:r>
          </a:p>
          <a:p>
            <a:pPr lvl="0"/>
            <a:endParaRPr lang="en-US"/>
          </a:p>
        </p:txBody>
      </p:sp>
      <p:sp>
        <p:nvSpPr>
          <p:cNvPr id="16"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5970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sp>
        <p:nvSpPr>
          <p:cNvPr id="28" name="Rectangle 27"/>
          <p:cNvSpPr/>
          <p:nvPr userDrawn="1"/>
        </p:nvSpPr>
        <p:spPr>
          <a:xfrm>
            <a:off x="0" y="19050"/>
            <a:ext cx="6000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a:off x="3800544" y="19048"/>
            <a:ext cx="8388282" cy="685265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blipFill>
            <a:blip r:embed="rId2"/>
            <a:stretch>
              <a:fillRect/>
            </a:stretch>
          </a:blip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srgbClr val="FFFFFF"/>
              </a:solidFill>
              <a:latin typeface="Segoe UI"/>
            </a:endParaRPr>
          </a:p>
        </p:txBody>
      </p:sp>
      <p:sp>
        <p:nvSpPr>
          <p:cNvPr id="10" name="Rectangle 9"/>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sp>
        <p:nvSpPr>
          <p:cNvPr id="20" name="Freeform 19"/>
          <p:cNvSpPr/>
          <p:nvPr userDrawn="1"/>
        </p:nvSpPr>
        <p:spPr>
          <a:xfrm flipH="1" flipV="1">
            <a:off x="1077481" y="19049"/>
            <a:ext cx="8237456" cy="6864517"/>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910" y="833482"/>
            <a:ext cx="1932310" cy="1112111"/>
          </a:xfrm>
          <a:prstGeom prst="rect">
            <a:avLst/>
          </a:prstGeom>
        </p:spPr>
      </p:pic>
      <p:cxnSp>
        <p:nvCxnSpPr>
          <p:cNvPr id="29" name="Straight Connector 2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30"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31"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&lt;&lt;Address, etc.&gt;&gt;</a:t>
            </a:r>
          </a:p>
          <a:p>
            <a:pPr lvl="0"/>
            <a:endParaRPr lang="en-US"/>
          </a:p>
        </p:txBody>
      </p:sp>
      <p:sp>
        <p:nvSpPr>
          <p:cNvPr id="32"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538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attl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4">
                <a:shade val="45000"/>
                <a:satMod val="135000"/>
              </a:schemeClr>
              <a:prstClr val="white"/>
            </a:duotone>
          </a:blip>
          <a:stretch>
            <a:fillRect/>
          </a:stretch>
        </p:blipFill>
        <p:spPr>
          <a:xfrm>
            <a:off x="-14219" y="4934099"/>
            <a:ext cx="12203044" cy="195507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8"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pitchFamily="34" charset="0"/>
                <a:ea typeface="Segoe UI" pitchFamily="34" charset="0"/>
                <a:cs typeface="Segoe UI" pitchFamily="34" charset="0"/>
              </a:rPr>
              <a:t>© 2016 Logic20/20. Confidential. All rights reserved. Do not copy &amp; do not reproduce. </a:t>
            </a:r>
            <a:endParaRPr kumimoji="0" lang="en-US" sz="600" b="0" i="0" u="none" strike="noStrike" kern="1200" cap="none" spc="0" normalizeH="0" baseline="0" noProof="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365008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429142" y="6445249"/>
            <a:ext cx="492983" cy="365125"/>
          </a:xfrm>
          <a:prstGeom prst="rect">
            <a:avLst/>
          </a:prstGeom>
        </p:spPr>
        <p:txBody>
          <a:bodyPr/>
          <a:lstStyle>
            <a:lvl1pPr>
              <a:defRPr>
                <a:solidFill>
                  <a:schemeClr val="tx1"/>
                </a:solidFill>
                <a:latin typeface="Segoe UI" panose="020B0502040204020203" pitchFamily="34" charset="0"/>
                <a:cs typeface="Segoe UI" panose="020B0502040204020203" pitchFamily="34" charset="0"/>
              </a:defRPr>
            </a:lvl1pPr>
          </a:lstStyle>
          <a:p>
            <a:pPr algn="r">
              <a:defRPr/>
            </a:pPr>
            <a:fld id="{9DA35227-68DA-4B3D-97A3-48140107CA43}" type="slidenum">
              <a:rPr lang="en-US" sz="1200" smtClean="0"/>
              <a:pPr algn="r">
                <a:defRPr/>
              </a:pPr>
              <a:t>‹#›</a:t>
            </a:fld>
            <a:endParaRPr lang="en-US" sz="1200"/>
          </a:p>
        </p:txBody>
      </p:sp>
    </p:spTree>
    <p:extLst>
      <p:ext uri="{BB962C8B-B14F-4D97-AF65-F5344CB8AC3E}">
        <p14:creationId xmlns:p14="http://schemas.microsoft.com/office/powerpoint/2010/main" val="3583497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0EA3-9796-4058-8E18-EE89A7CBC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7D16B-3E66-4619-A8C3-FB9BEA7E6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F40CB-86F5-4BB9-A340-C5F06D8E713B}"/>
              </a:ext>
            </a:extLst>
          </p:cNvPr>
          <p:cNvSpPr>
            <a:spLocks noGrp="1"/>
          </p:cNvSpPr>
          <p:nvPr>
            <p:ph type="dt" sz="half" idx="10"/>
          </p:nvPr>
        </p:nvSpPr>
        <p:spPr/>
        <p:txBody>
          <a:bodyPr/>
          <a:lstStyle/>
          <a:p>
            <a:fld id="{351B3BB5-1B47-44C7-86F8-756C1BD3047E}" type="datetimeFigureOut">
              <a:rPr lang="en-US" smtClean="0"/>
              <a:t>5/24/2021</a:t>
            </a:fld>
            <a:endParaRPr lang="en-US"/>
          </a:p>
        </p:txBody>
      </p:sp>
      <p:sp>
        <p:nvSpPr>
          <p:cNvPr id="5" name="Footer Placeholder 4">
            <a:extLst>
              <a:ext uri="{FF2B5EF4-FFF2-40B4-BE49-F238E27FC236}">
                <a16:creationId xmlns:a16="http://schemas.microsoft.com/office/drawing/2014/main" id="{36035F26-557E-49CE-9590-AC60A6B6C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1252A-6891-458B-AA74-1425CFEE1C86}"/>
              </a:ext>
            </a:extLst>
          </p:cNvPr>
          <p:cNvSpPr>
            <a:spLocks noGrp="1"/>
          </p:cNvSpPr>
          <p:nvPr>
            <p:ph type="sldNum" sz="quarter" idx="12"/>
          </p:nvPr>
        </p:nvSpPr>
        <p:spPr/>
        <p:txBody>
          <a:bodyPr/>
          <a:lstStyle/>
          <a:p>
            <a:fld id="{80E0A841-1AC9-457E-9D8A-715E81C973BE}" type="slidenum">
              <a:rPr lang="en-US" smtClean="0"/>
              <a:t>‹#›</a:t>
            </a:fld>
            <a:endParaRPr lang="en-US"/>
          </a:p>
        </p:txBody>
      </p:sp>
    </p:spTree>
    <p:extLst>
      <p:ext uri="{BB962C8B-B14F-4D97-AF65-F5344CB8AC3E}">
        <p14:creationId xmlns:p14="http://schemas.microsoft.com/office/powerpoint/2010/main" val="3801916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12" y="228601"/>
            <a:ext cx="10969943" cy="892629"/>
          </a:xfrm>
        </p:spPr>
        <p:txBody>
          <a:bodyPr lIns="91440" tIns="91440" rIns="91440" bIns="91440" anchor="t" anchorCtr="0"/>
          <a:lstStyle>
            <a:lvl1pPr>
              <a:defRPr/>
            </a:lvl1pPr>
          </a:lstStyle>
          <a:p>
            <a:r>
              <a:rPr lang="en-US"/>
              <a:t>Click to edit Master title style</a:t>
            </a:r>
          </a:p>
        </p:txBody>
      </p:sp>
    </p:spTree>
    <p:extLst>
      <p:ext uri="{BB962C8B-B14F-4D97-AF65-F5344CB8AC3E}">
        <p14:creationId xmlns:p14="http://schemas.microsoft.com/office/powerpoint/2010/main" val="621821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
        <p:nvSpPr>
          <p:cNvPr id="9" name="Rectangle 8"/>
          <p:cNvSpPr/>
          <p:nvPr/>
        </p:nvSpPr>
        <p:spPr>
          <a:xfrm>
            <a:off x="0" y="0"/>
            <a:ext cx="1218882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02"/>
            <a:endParaRPr lang="en-US" sz="2399">
              <a:solidFill>
                <a:srgbClr val="FFFFFF"/>
              </a:solidFill>
            </a:endParaRPr>
          </a:p>
        </p:txBody>
      </p:sp>
      <p:cxnSp>
        <p:nvCxnSpPr>
          <p:cNvPr id="6" name="Straight Connector 5"/>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433C69BC-5B08-43C5-A954-472A7C915CE3}"/>
              </a:ext>
            </a:extLst>
          </p:cNvPr>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3" name="Footer Placeholder 1">
            <a:extLst>
              <a:ext uri="{FF2B5EF4-FFF2-40B4-BE49-F238E27FC236}">
                <a16:creationId xmlns:a16="http://schemas.microsoft.com/office/drawing/2014/main" id="{B726758D-DA64-4C1E-92A0-41DD6A2BB7E3}"/>
              </a:ext>
            </a:extLst>
          </p:cNvPr>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tx1"/>
              </a:solidFill>
              <a:effectLst/>
              <a:uLnTx/>
              <a:uFillTx/>
              <a:latin typeface="Segoe UI Light"/>
              <a:ea typeface="+mn-ea"/>
              <a:cs typeface="+mn-cs"/>
            </a:endParaRPr>
          </a:p>
        </p:txBody>
      </p:sp>
    </p:spTree>
    <p:extLst>
      <p:ext uri="{BB962C8B-B14F-4D97-AF65-F5344CB8AC3E}">
        <p14:creationId xmlns:p14="http://schemas.microsoft.com/office/powerpoint/2010/main" val="2074549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199"/>
            </a:lvl1pPr>
            <a:lvl2pPr>
              <a:defRPr sz="2666"/>
            </a:lvl2pPr>
            <a:lvl3pPr>
              <a:defRPr sz="2399"/>
            </a:lvl3pPr>
            <a:lvl4pPr>
              <a:defRPr sz="2132"/>
            </a:lvl4pPr>
            <a:lvl5pPr>
              <a:defRPr sz="21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Tree>
    <p:extLst>
      <p:ext uri="{BB962C8B-B14F-4D97-AF65-F5344CB8AC3E}">
        <p14:creationId xmlns:p14="http://schemas.microsoft.com/office/powerpoint/2010/main" val="878505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
        <p:nvSpPr>
          <p:cNvPr id="9" name="Rectangle 8"/>
          <p:cNvSpPr/>
          <p:nvPr/>
        </p:nvSpPr>
        <p:spPr>
          <a:xfrm>
            <a:off x="0" y="0"/>
            <a:ext cx="1218882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02"/>
            <a:endParaRPr lang="en-US" sz="2399">
              <a:solidFill>
                <a:srgbClr val="FFFFFF"/>
              </a:solidFill>
            </a:endParaRPr>
          </a:p>
        </p:txBody>
      </p:sp>
      <p:cxnSp>
        <p:nvCxnSpPr>
          <p:cNvPr id="6" name="Straight Connector 5"/>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D7D887F-4DC5-4EA9-A7D8-74FC212581EF}"/>
              </a:ext>
            </a:extLst>
          </p:cNvPr>
          <p:cNvSpPr/>
          <p:nvPr userDrawn="1"/>
        </p:nvSpPr>
        <p:spPr>
          <a:xfrm>
            <a:off x="8105390" y="6442787"/>
            <a:ext cx="2947560" cy="410433"/>
          </a:xfrm>
          <a:prstGeom prst="rect">
            <a:avLst/>
          </a:prstGeom>
        </p:spPr>
        <p:txBody>
          <a:bodyPr wrap="square" lIns="121888" tIns="121888" rIns="0" bIns="121888" anchor="t" anchorCtr="0">
            <a:spAutoFit/>
          </a:bodyPr>
          <a:lstStyle/>
          <a:p>
            <a:pPr algn="r" defTabSz="609402" fontAlgn="base">
              <a:spcBef>
                <a:spcPct val="0"/>
              </a:spcBef>
              <a:spcAft>
                <a:spcPct val="0"/>
              </a:spcAft>
            </a:pPr>
            <a:r>
              <a:rPr lang="en-US" sz="1067" dirty="0">
                <a:solidFill>
                  <a:srgbClr val="3F3F3F">
                    <a:lumMod val="60000"/>
                    <a:lumOff val="40000"/>
                  </a:srgbClr>
                </a:solidFill>
                <a:ea typeface="Segoe UI" pitchFamily="34" charset="0"/>
                <a:cs typeface="Segoe UI" pitchFamily="34" charset="0"/>
              </a:rPr>
              <a:t>© 2021 Logic20/20. All rights reserved.</a:t>
            </a:r>
          </a:p>
        </p:txBody>
      </p:sp>
      <p:sp>
        <p:nvSpPr>
          <p:cNvPr id="11" name="Slide Number Placeholder 5">
            <a:extLst>
              <a:ext uri="{FF2B5EF4-FFF2-40B4-BE49-F238E27FC236}">
                <a16:creationId xmlns:a16="http://schemas.microsoft.com/office/drawing/2014/main" id="{58DC4163-018B-4278-88DA-DDF32B7CBBDB}"/>
              </a:ext>
            </a:extLst>
          </p:cNvPr>
          <p:cNvSpPr txBox="1">
            <a:spLocks/>
          </p:cNvSpPr>
          <p:nvPr userDrawn="1"/>
        </p:nvSpPr>
        <p:spPr>
          <a:xfrm>
            <a:off x="10844424" y="6480991"/>
            <a:ext cx="776465" cy="365125"/>
          </a:xfrm>
          <a:prstGeom prst="rect">
            <a:avLst/>
          </a:prstGeom>
        </p:spPr>
        <p:txBody>
          <a:bodyPr vert="horz" lIns="121888" tIns="60944" rIns="121888" bIns="60944"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z="1600" smtClean="0">
                <a:solidFill>
                  <a:srgbClr val="3F3F3F">
                    <a:tint val="75000"/>
                  </a:srgbClr>
                </a:solidFill>
              </a:rPr>
              <a:pPr/>
              <a:t>‹#›</a:t>
            </a:fld>
            <a:endParaRPr lang="en-US" sz="1600">
              <a:solidFill>
                <a:srgbClr val="3F3F3F">
                  <a:tint val="75000"/>
                </a:srgbClr>
              </a:solidFill>
            </a:endParaRPr>
          </a:p>
        </p:txBody>
      </p:sp>
    </p:spTree>
    <p:extLst>
      <p:ext uri="{BB962C8B-B14F-4D97-AF65-F5344CB8AC3E}">
        <p14:creationId xmlns:p14="http://schemas.microsoft.com/office/powerpoint/2010/main" val="2074549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12" y="228601"/>
            <a:ext cx="10969943" cy="892629"/>
          </a:xfrm>
        </p:spPr>
        <p:txBody>
          <a:bodyPr lIns="91440" tIns="91440" rIns="91440" bIns="91440" anchor="t" anchorCtr="0"/>
          <a:lstStyle>
            <a:lvl1pPr>
              <a:defRPr/>
            </a:lvl1pPr>
          </a:lstStyle>
          <a:p>
            <a:r>
              <a:rPr lang="en-US"/>
              <a:t>Click to edit Master title style</a:t>
            </a:r>
          </a:p>
        </p:txBody>
      </p:sp>
    </p:spTree>
    <p:extLst>
      <p:ext uri="{BB962C8B-B14F-4D97-AF65-F5344CB8AC3E}">
        <p14:creationId xmlns:p14="http://schemas.microsoft.com/office/powerpoint/2010/main" val="176343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70727"/>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Text Placeholder 7"/>
          <p:cNvSpPr>
            <a:spLocks noGrp="1"/>
          </p:cNvSpPr>
          <p:nvPr>
            <p:ph type="body" sz="quarter" idx="12"/>
          </p:nvPr>
        </p:nvSpPr>
        <p:spPr>
          <a:xfrm>
            <a:off x="612648" y="1143000"/>
            <a:ext cx="10969942" cy="4863736"/>
          </a:xfrm>
          <a:prstGeom prst="rect">
            <a:avLst/>
          </a:prstGeom>
        </p:spPr>
        <p:txBody>
          <a:bodyPr lIns="91440" tIns="91440" rIns="91440" bIns="91440"/>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defRPr>
            </a:lvl5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2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143000"/>
            <a:ext cx="541831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143000"/>
            <a:ext cx="545955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1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678618"/>
            <a:ext cx="5409611"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678618"/>
            <a:ext cx="5459559"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154391"/>
            <a:ext cx="5409611"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
        <p:nvSpPr>
          <p:cNvPr id="8" name="Text Placeholder 5"/>
          <p:cNvSpPr>
            <a:spLocks noGrp="1"/>
          </p:cNvSpPr>
          <p:nvPr>
            <p:ph type="body" sz="quarter" idx="13" hasCustomPrompt="1"/>
          </p:nvPr>
        </p:nvSpPr>
        <p:spPr>
          <a:xfrm>
            <a:off x="6094412" y="1153332"/>
            <a:ext cx="5459559" cy="493184"/>
          </a:xfrm>
          <a:prstGeom prst="rect">
            <a:avLst/>
          </a:prstGeom>
        </p:spPr>
        <p:txBody>
          <a:bodyPr anchor="ctr">
            <a:normAutofit/>
          </a:bodyPr>
          <a:lstStyle>
            <a:lvl1pPr marL="0" indent="0">
              <a:buNone/>
              <a:defRPr lang="en-US" sz="2000" b="1" kern="1200" baseline="0" dirty="0">
                <a:solidFill>
                  <a:schemeClr val="accent3"/>
                </a:solidFill>
                <a:latin typeface="Segoe UI Light" panose="020B0502040204020203" pitchFamily="34" charset="0"/>
                <a:ea typeface="+mn-ea"/>
                <a:cs typeface="Segoe UI Light" panose="020B0502040204020203" pitchFamily="34" charset="0"/>
              </a:defRPr>
            </a:lvl1pPr>
          </a:lstStyle>
          <a:p>
            <a:pPr marL="0" lvl="0" indent="0" algn="l" defTabSz="914171" rtl="0" eaLnBrk="1" latinLnBrk="0" hangingPunct="1">
              <a:lnSpc>
                <a:spcPct val="90000"/>
              </a:lnSpc>
              <a:spcBef>
                <a:spcPts val="1000"/>
              </a:spcBef>
              <a:buFont typeface="Segoe UI" panose="020B0502040204020203" pitchFamily="34" charset="0"/>
              <a:buNone/>
            </a:pPr>
            <a:r>
              <a:rPr lang="en-US"/>
              <a:t>Click to edit master text styles</a:t>
            </a:r>
          </a:p>
        </p:txBody>
      </p:sp>
    </p:spTree>
    <p:extLst>
      <p:ext uri="{BB962C8B-B14F-4D97-AF65-F5344CB8AC3E}">
        <p14:creationId xmlns:p14="http://schemas.microsoft.com/office/powerpoint/2010/main" val="9709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ternative 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504181"/>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2412274"/>
            <a:ext cx="3606937" cy="3683726"/>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4511041" y="1678618"/>
            <a:ext cx="7042932"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676907"/>
            <a:ext cx="3606937"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48125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sp>
        <p:nvSpPr>
          <p:cNvPr id="26" name="Rectangle 25"/>
          <p:cNvSpPr/>
          <p:nvPr userDrawn="1"/>
        </p:nvSpPr>
        <p:spPr bwMode="gray">
          <a:xfrm>
            <a:off x="0" y="-3"/>
            <a:ext cx="6000750" cy="6877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bwMode="gray">
          <a:xfrm>
            <a:off x="5809129" y="1"/>
            <a:ext cx="6392396" cy="6857999"/>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blipFill>
            <a:blip r:embed="rId2" cstate="print">
              <a:extLst>
                <a:ext uri="{28A0092B-C50C-407E-A947-70E740481C1C}">
                  <a14:useLocalDpi xmlns:a14="http://schemas.microsoft.com/office/drawing/2010/main"/>
                </a:ext>
              </a:extLst>
            </a:blip>
            <a:srcRect/>
            <a:stretch>
              <a:fillRect/>
            </a:stretch>
          </a:blip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sp>
        <p:nvSpPr>
          <p:cNvPr id="23" name="Freeform 22"/>
          <p:cNvSpPr/>
          <p:nvPr userDrawn="1"/>
        </p:nvSpPr>
        <p:spPr bwMode="gray">
          <a:xfrm flipH="1" flipV="1">
            <a:off x="1108654" y="-4"/>
            <a:ext cx="8237456" cy="690436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87910" y="833482"/>
            <a:ext cx="1932310" cy="1112111"/>
          </a:xfrm>
          <a:prstGeom prst="rect">
            <a:avLst/>
          </a:prstGeom>
        </p:spPr>
      </p:pic>
      <p:cxnSp>
        <p:nvCxnSpPr>
          <p:cNvPr id="19" name="Straight Connector 1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sp>
        <p:nvSpPr>
          <p:cNvPr id="16"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25"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&lt;Name, Title&gt; &lt;&amp; Practice&gt;</a:t>
            </a:r>
          </a:p>
          <a:p>
            <a:pPr lvl="0"/>
            <a:endParaRPr lang="en-US"/>
          </a:p>
        </p:txBody>
      </p:sp>
      <p:sp>
        <p:nvSpPr>
          <p:cNvPr id="2" name="TextBox 1"/>
          <p:cNvSpPr txBox="1"/>
          <p:nvPr userDrawn="1"/>
        </p:nvSpPr>
        <p:spPr>
          <a:xfrm>
            <a:off x="828279" y="6250930"/>
            <a:ext cx="1655325" cy="307777"/>
          </a:xfrm>
          <a:prstGeom prst="rect">
            <a:avLst/>
          </a:prstGeom>
          <a:noFill/>
        </p:spPr>
        <p:txBody>
          <a:bodyPr wrap="none" rtlCol="0">
            <a:spAutoFit/>
          </a:bodyPr>
          <a:lstStyle/>
          <a:p>
            <a:fld id="{BD1CE7E4-4559-4B12-9572-3A3AEB79D231}" type="datetime2">
              <a:rPr lang="en-US" sz="1400" smtClean="0">
                <a:solidFill>
                  <a:schemeClr val="accent5">
                    <a:lumMod val="50000"/>
                  </a:schemeClr>
                </a:solidFill>
                <a:latin typeface="Segoe UI" panose="020B0502040204020203" pitchFamily="34" charset="0"/>
                <a:cs typeface="Segoe UI" panose="020B0502040204020203" pitchFamily="34" charset="0"/>
              </a:rPr>
              <a:t>Monday, May 24, 2021</a:t>
            </a:fld>
            <a:endParaRPr lang="en-US" sz="1600">
              <a:solidFill>
                <a:schemeClr val="accent5">
                  <a:lumMod val="50000"/>
                </a:schemeClr>
              </a:solidFill>
              <a:latin typeface="Segoe UI" panose="020B0502040204020203" pitchFamily="34" charset="0"/>
              <a:cs typeface="Segoe UI" panose="020B0502040204020203" pitchFamily="34" charset="0"/>
            </a:endParaRPr>
          </a:p>
        </p:txBody>
      </p:sp>
      <p:sp>
        <p:nvSpPr>
          <p:cNvPr id="3"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9939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2648" y="1143000"/>
            <a:ext cx="10969942" cy="4863736"/>
          </a:xfrm>
        </p:spPr>
        <p:txBody>
          <a:bodyPr lIns="91440" tIns="91440" r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a:xfrm>
            <a:off x="608012" y="228600"/>
            <a:ext cx="10969942" cy="892629"/>
          </a:xfrm>
        </p:spPr>
        <p:txBody>
          <a:bodyPr lIns="91440" tIns="91440" rIns="91440" bIns="91440" anchor="t" anchorCtr="0"/>
          <a:lstStyle>
            <a:lvl1pPr>
              <a:defRPr sz="2600"/>
            </a:lvl1pPr>
          </a:lstStyle>
          <a:p>
            <a:r>
              <a:rPr lang="en-US"/>
              <a:t>Click to edit Master title style</a:t>
            </a:r>
          </a:p>
        </p:txBody>
      </p:sp>
    </p:spTree>
    <p:extLst>
      <p:ext uri="{BB962C8B-B14F-4D97-AF65-F5344CB8AC3E}">
        <p14:creationId xmlns:p14="http://schemas.microsoft.com/office/powerpoint/2010/main" val="334790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Break - Dark">
    <p:bg>
      <p:bgPr>
        <a:solidFill>
          <a:schemeClr val="bg1"/>
        </a:solidFill>
        <a:effectLst/>
      </p:bgPr>
    </p:bg>
    <p:spTree>
      <p:nvGrpSpPr>
        <p:cNvPr id="1" name=""/>
        <p:cNvGrpSpPr/>
        <p:nvPr/>
      </p:nvGrpSpPr>
      <p:grpSpPr>
        <a:xfrm>
          <a:off x="0" y="0"/>
          <a:ext cx="0" cy="0"/>
          <a:chOff x="0" y="0"/>
          <a:chExt cx="0" cy="0"/>
        </a:xfrm>
      </p:grpSpPr>
      <p:cxnSp>
        <p:nvCxnSpPr>
          <p:cNvPr id="6" name="Straight Connector 5"/>
          <p:cNvCxnSpPr/>
          <p:nvPr userDrawn="1"/>
        </p:nvCxnSpPr>
        <p:spPr>
          <a:xfrm>
            <a:off x="2" y="0"/>
            <a:ext cx="6477881" cy="0"/>
          </a:xfrm>
          <a:prstGeom prst="line">
            <a:avLst/>
          </a:prstGeom>
          <a:ln w="22225">
            <a:solidFill>
              <a:srgbClr val="283A8F"/>
            </a:solidFill>
          </a:ln>
        </p:spPr>
        <p:style>
          <a:lnRef idx="1">
            <a:schemeClr val="accent1"/>
          </a:lnRef>
          <a:fillRef idx="0">
            <a:schemeClr val="accent1"/>
          </a:fillRef>
          <a:effectRef idx="0">
            <a:schemeClr val="accent1"/>
          </a:effectRef>
          <a:fontRef idx="minor">
            <a:schemeClr val="tx1"/>
          </a:fontRef>
        </p:style>
      </p:cxnSp>
      <p:sp>
        <p:nvSpPr>
          <p:cNvPr id="11" name="Freeform 10"/>
          <p:cNvSpPr/>
          <p:nvPr userDrawn="1"/>
        </p:nvSpPr>
        <p:spPr bwMode="gray">
          <a:xfrm>
            <a:off x="6764866" y="-4"/>
            <a:ext cx="5423959" cy="675640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90467" y="431406"/>
            <a:ext cx="1932310" cy="1112111"/>
          </a:xfrm>
          <a:prstGeom prst="rect">
            <a:avLst/>
          </a:prstGeom>
        </p:spPr>
      </p:pic>
      <p:sp>
        <p:nvSpPr>
          <p:cNvPr id="17" name="Freeform 16"/>
          <p:cNvSpPr/>
          <p:nvPr userDrawn="1"/>
        </p:nvSpPr>
        <p:spPr bwMode="gray">
          <a:xfrm flipH="1" flipV="1">
            <a:off x="1077481" y="-889"/>
            <a:ext cx="8237456" cy="6857999"/>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tx2"/>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sp>
        <p:nvSpPr>
          <p:cNvPr id="2" name="Rectangle 1"/>
          <p:cNvSpPr/>
          <p:nvPr userDrawn="1"/>
        </p:nvSpPr>
        <p:spPr bwMode="gray">
          <a:xfrm>
            <a:off x="0" y="0"/>
            <a:ext cx="60007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ctrTitle"/>
          </p:nvPr>
        </p:nvSpPr>
        <p:spPr>
          <a:xfrm>
            <a:off x="941481" y="3392092"/>
            <a:ext cx="6373719" cy="636481"/>
          </a:xfrm>
          <a:prstGeom prst="rect">
            <a:avLst/>
          </a:prstGeom>
        </p:spPr>
        <p:txBody>
          <a:bodyPr lIns="91440" tIns="91440" rIns="91440" bIns="91440" anchor="t" anchorCtr="0">
            <a:noAutofit/>
          </a:bodyPr>
          <a:lstStyle>
            <a:lvl1pPr algn="l">
              <a:defRPr sz="3730" b="1" baseline="0">
                <a:solidFill>
                  <a:schemeClr val="accent3"/>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
        <p:nvSpPr>
          <p:cNvPr id="9" name="Subtitle 8"/>
          <p:cNvSpPr>
            <a:spLocks noGrp="1"/>
          </p:cNvSpPr>
          <p:nvPr>
            <p:ph type="subTitle" idx="1" hasCustomPrompt="1"/>
          </p:nvPr>
        </p:nvSpPr>
        <p:spPr>
          <a:xfrm>
            <a:off x="941481" y="4028571"/>
            <a:ext cx="6373719" cy="633093"/>
          </a:xfrm>
          <a:prstGeom prst="rect">
            <a:avLst/>
          </a:prstGeom>
        </p:spPr>
        <p:txBody>
          <a:bodyPr lIns="91440" tIns="91440" rIns="91440" bIns="91440" anchor="t" anchorCtr="0">
            <a:noAutofit/>
          </a:bodyPr>
          <a:lstStyle>
            <a:lvl1pPr marL="0" indent="0" algn="l">
              <a:buNone/>
              <a:defRPr sz="2800" b="0" cap="none" spc="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5" name="Content Placeholder 4"/>
          <p:cNvSpPr>
            <a:spLocks noGrp="1"/>
          </p:cNvSpPr>
          <p:nvPr>
            <p:ph sz="quarter" idx="10" hasCustomPrompt="1"/>
          </p:nvPr>
        </p:nvSpPr>
        <p:spPr>
          <a:xfrm>
            <a:off x="9153526" y="3086101"/>
            <a:ext cx="1924050" cy="1866900"/>
          </a:xfrm>
        </p:spPr>
        <p:txBody>
          <a:bodyPr anchor="t">
            <a:normAutofit/>
          </a:bodyPr>
          <a:lstStyle>
            <a:lvl1pPr marL="0" indent="0">
              <a:buNone/>
              <a:defRPr sz="1200" baseline="0"/>
            </a:lvl1pPr>
          </a:lstStyle>
          <a:p>
            <a:pPr lvl="0"/>
            <a:r>
              <a:rPr lang="en-US"/>
              <a:t>&lt;&lt;Insert Image from Icon Library&gt;&gt;</a:t>
            </a:r>
          </a:p>
        </p:txBody>
      </p:sp>
    </p:spTree>
    <p:extLst>
      <p:ext uri="{BB962C8B-B14F-4D97-AF65-F5344CB8AC3E}">
        <p14:creationId xmlns:p14="http://schemas.microsoft.com/office/powerpoint/2010/main" val="3922260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7.jpeg"/><Relationship Id="rId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image" Target="../media/image7.jpeg"/><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608013" y="228600"/>
            <a:ext cx="10107612" cy="892630"/>
          </a:xfrm>
          <a:prstGeom prst="rect">
            <a:avLst/>
          </a:prstGeom>
        </p:spPr>
        <p:txBody>
          <a:bodyPr vert="horz" lIns="91440" tIns="45720" rIns="91440" bIns="45720" rtlCol="0" anchor="t">
            <a:noAutofit/>
          </a:bodyPr>
          <a:lstStyle/>
          <a:p>
            <a:r>
              <a:rPr lang="en-US"/>
              <a:t>Click to edit Master title style</a:t>
            </a:r>
          </a:p>
        </p:txBody>
      </p:sp>
      <p:pic>
        <p:nvPicPr>
          <p:cNvPr id="15" name="Picture 1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05758" y="232975"/>
            <a:ext cx="815130" cy="382731"/>
          </a:xfrm>
          <a:prstGeom prst="rect">
            <a:avLst/>
          </a:prstGeom>
        </p:spPr>
      </p:pic>
      <p:pic>
        <p:nvPicPr>
          <p:cNvPr id="9" name="Picture 8"/>
          <p:cNvPicPr>
            <a:picLocks noChangeAspect="1"/>
          </p:cNvPicPr>
          <p:nvPr userDrawn="1"/>
        </p:nvPicPr>
        <p:blipFill>
          <a:blip r:embed="rId14"/>
          <a:stretch>
            <a:fillRect/>
          </a:stretch>
        </p:blipFill>
        <p:spPr>
          <a:xfrm>
            <a:off x="3" y="6211768"/>
            <a:ext cx="10263880" cy="1292464"/>
          </a:xfrm>
          <a:prstGeom prst="rect">
            <a:avLst/>
          </a:prstGeom>
        </p:spPr>
      </p:pic>
      <p:sp>
        <p:nvSpPr>
          <p:cNvPr id="10" name="Text Placeholder 2"/>
          <p:cNvSpPr>
            <a:spLocks noGrp="1"/>
          </p:cNvSpPr>
          <p:nvPr>
            <p:ph type="body" idx="1"/>
          </p:nvPr>
        </p:nvSpPr>
        <p:spPr>
          <a:xfrm>
            <a:off x="608013" y="1165921"/>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2"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accent4"/>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68273445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848" r:id="rId8"/>
    <p:sldLayoutId id="2147483849" r:id="rId9"/>
    <p:sldLayoutId id="2147483852" r:id="rId10"/>
    <p:sldLayoutId id="214748385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p:titleStyle>
    <p:body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kern="1200">
          <a:solidFill>
            <a:schemeClr val="accent4"/>
          </a:solidFill>
          <a:latin typeface="Segoe UI" panose="020B0502040204020203" pitchFamily="34" charset="0"/>
          <a:ea typeface="+mn-ea"/>
          <a:cs typeface="Segoe UI" panose="020B0502040204020203"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kern="1200">
          <a:solidFill>
            <a:schemeClr val="accent4"/>
          </a:solidFill>
          <a:latin typeface="Segoe UI" panose="020B0502040204020203" pitchFamily="34" charset="0"/>
          <a:ea typeface="+mn-ea"/>
          <a:cs typeface="Segoe UI" panose="020B0502040204020203"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5pPr>
      <a:lvl6pPr marL="2513971"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8"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608013" y="228600"/>
            <a:ext cx="10107612" cy="892630"/>
          </a:xfrm>
          <a:prstGeom prst="rect">
            <a:avLst/>
          </a:prstGeom>
        </p:spPr>
        <p:txBody>
          <a:bodyPr vert="horz" lIns="91440" tIns="45720" rIns="91440" bIns="45720" rtlCol="0" anchor="t">
            <a:normAutofit/>
          </a:bodyPr>
          <a:lstStyle/>
          <a:p>
            <a:r>
              <a:rPr lang="en-US"/>
              <a:t>Click to edit Master title Style</a:t>
            </a:r>
          </a:p>
        </p:txBody>
      </p:sp>
      <p:pic>
        <p:nvPicPr>
          <p:cNvPr id="15" name="Picture 1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05758" y="232975"/>
            <a:ext cx="815130" cy="382731"/>
          </a:xfrm>
          <a:prstGeom prst="rect">
            <a:avLst/>
          </a:prstGeom>
        </p:spPr>
      </p:pic>
      <p:pic>
        <p:nvPicPr>
          <p:cNvPr id="9" name="Picture 8"/>
          <p:cNvPicPr>
            <a:picLocks noChangeAspect="1"/>
          </p:cNvPicPr>
          <p:nvPr userDrawn="1"/>
        </p:nvPicPr>
        <p:blipFill>
          <a:blip r:embed="rId14"/>
          <a:stretch>
            <a:fillRect/>
          </a:stretch>
        </p:blipFill>
        <p:spPr>
          <a:xfrm>
            <a:off x="3" y="6211768"/>
            <a:ext cx="10263880" cy="1292464"/>
          </a:xfrm>
          <a:prstGeom prst="rect">
            <a:avLst/>
          </a:prstGeom>
        </p:spPr>
      </p:pic>
      <p:sp>
        <p:nvSpPr>
          <p:cNvPr id="10" name="Text Placeholder 2"/>
          <p:cNvSpPr>
            <a:spLocks noGrp="1"/>
          </p:cNvSpPr>
          <p:nvPr>
            <p:ph type="body" idx="1"/>
          </p:nvPr>
        </p:nvSpPr>
        <p:spPr>
          <a:xfrm>
            <a:off x="608013" y="1165921"/>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2"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accent4"/>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42272014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853" r:id="rId10"/>
    <p:sldLayoutId id="2147483858" r:id="rId11"/>
  </p:sldLayoutIdLst>
  <p:hf sldNum="0" hdr="0" ftr="0"/>
  <p:txStyles>
    <p:titleStyle>
      <a:lvl1pPr algn="l" defTabSz="914171" rtl="0" eaLnBrk="1" latinLnBrk="0" hangingPunct="1">
        <a:lnSpc>
          <a:spcPct val="90000"/>
        </a:lnSpc>
        <a:spcBef>
          <a:spcPct val="0"/>
        </a:spcBef>
        <a:buNone/>
        <a:defRPr lang="en-US" sz="2600" b="1" kern="1200" cap="none" baseline="0" dirty="0">
          <a:solidFill>
            <a:srgbClr val="283A8F"/>
          </a:solidFill>
          <a:latin typeface="Segoe UI Light" panose="020B0502040204020203" pitchFamily="34" charset="0"/>
          <a:ea typeface="+mj-ea"/>
          <a:cs typeface="Segoe UI Light" panose="020B0502040204020203" pitchFamily="34" charset="0"/>
        </a:defRPr>
      </a:lvl1pPr>
    </p:titleStyle>
    <p:body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kern="1200">
          <a:solidFill>
            <a:schemeClr val="accent4"/>
          </a:solidFill>
          <a:latin typeface="Segoe UI" panose="020B0502040204020203" pitchFamily="34" charset="0"/>
          <a:ea typeface="+mn-ea"/>
          <a:cs typeface="Segoe UI" panose="020B0502040204020203"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kern="1200">
          <a:solidFill>
            <a:schemeClr val="accent4"/>
          </a:solidFill>
          <a:latin typeface="Segoe UI" panose="020B0502040204020203" pitchFamily="34" charset="0"/>
          <a:ea typeface="+mn-ea"/>
          <a:cs typeface="Segoe UI" panose="020B0502040204020203"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5pPr>
      <a:lvl6pPr marL="2513971"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8"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4965" y="174303"/>
            <a:ext cx="9023662" cy="474780"/>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441" y="1386976"/>
            <a:ext cx="10969943"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759" y="232976"/>
            <a:ext cx="815131" cy="382731"/>
          </a:xfrm>
          <a:prstGeom prst="rect">
            <a:avLst/>
          </a:prstGeom>
        </p:spPr>
      </p:pic>
      <p:cxnSp>
        <p:nvCxnSpPr>
          <p:cNvPr id="29" name="Straight Connector 28"/>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32936" y="6255274"/>
            <a:ext cx="10009104" cy="984885"/>
          </a:xfrm>
          <a:prstGeom prst="rect">
            <a:avLst/>
          </a:prstGeom>
        </p:spPr>
        <p:txBody>
          <a:bodyPr wrap="square" lIns="121888" tIns="121888" rIns="0" bIns="121888" anchor="t" anchorCtr="0">
            <a:spAutoFit/>
          </a:bodyPr>
          <a:lstStyle/>
          <a:p>
            <a:pPr defTabSz="609402" fontAlgn="base">
              <a:spcBef>
                <a:spcPct val="0"/>
              </a:spcBef>
              <a:spcAft>
                <a:spcPct val="0"/>
              </a:spcAft>
            </a:pPr>
            <a:r>
              <a:rPr lang="en-US" sz="4799">
                <a:solidFill>
                  <a:srgbClr val="808080">
                    <a:lumMod val="20000"/>
                    <a:lumOff val="80000"/>
                  </a:srgbClr>
                </a:solidFill>
                <a:latin typeface="Numans" panose="02000503000000020004" pitchFamily="2" charset="0"/>
                <a:ea typeface="Segoe UI" pitchFamily="34" charset="0"/>
                <a:cs typeface="Segoe UI" pitchFamily="34" charset="0"/>
              </a:rPr>
              <a:t>experience a difference</a:t>
            </a:r>
          </a:p>
        </p:txBody>
      </p:sp>
      <p:pic>
        <p:nvPicPr>
          <p:cNvPr id="11" name="Picture 2" descr="Image result for microsoft logo">
            <a:extLst>
              <a:ext uri="{FF2B5EF4-FFF2-40B4-BE49-F238E27FC236}">
                <a16:creationId xmlns:a16="http://schemas.microsoft.com/office/drawing/2014/main" id="{5AE086AC-4B6D-4469-8DF4-44A1429494E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4722" y="68455"/>
            <a:ext cx="735963" cy="92744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3">
            <a:extLst>
              <a:ext uri="{FF2B5EF4-FFF2-40B4-BE49-F238E27FC236}">
                <a16:creationId xmlns:a16="http://schemas.microsoft.com/office/drawing/2014/main" id="{2E44E9F5-BAA8-4D7D-A8AE-4D22124CE4DA}"/>
              </a:ext>
            </a:extLst>
          </p:cNvPr>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4" name="Footer Placeholder 1">
            <a:extLst>
              <a:ext uri="{FF2B5EF4-FFF2-40B4-BE49-F238E27FC236}">
                <a16:creationId xmlns:a16="http://schemas.microsoft.com/office/drawing/2014/main" id="{5398750D-7D66-44FC-886E-72B155A709B1}"/>
              </a:ext>
            </a:extLst>
          </p:cNvPr>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tx1"/>
              </a:solidFill>
              <a:effectLst/>
              <a:uLnTx/>
              <a:uFillTx/>
              <a:latin typeface="Segoe UI Light"/>
              <a:ea typeface="+mn-ea"/>
              <a:cs typeface="+mn-cs"/>
            </a:endParaRPr>
          </a:p>
        </p:txBody>
      </p:sp>
    </p:spTree>
    <p:extLst>
      <p:ext uri="{BB962C8B-B14F-4D97-AF65-F5344CB8AC3E}">
        <p14:creationId xmlns:p14="http://schemas.microsoft.com/office/powerpoint/2010/main" val="1012345244"/>
      </p:ext>
    </p:extLst>
  </p:cSld>
  <p:clrMap bg1="lt1" tx1="dk1" bg2="lt2" tx2="dk2" accent1="accent1" accent2="accent2" accent3="accent3" accent4="accent4" accent5="accent5" accent6="accent6" hlink="hlink" folHlink="folHlink"/>
  <p:sldLayoutIdLst>
    <p:sldLayoutId id="2147483682" r:id="rId1"/>
    <p:sldLayoutId id="2147483677" r:id="rId2"/>
  </p:sldLayoutIdLst>
  <p:txStyles>
    <p:titleStyle>
      <a:lvl1pPr algn="l" defTabSz="609570" rtl="0" eaLnBrk="1" latinLnBrk="0" hangingPunct="1">
        <a:spcBef>
          <a:spcPct val="0"/>
        </a:spcBef>
        <a:buNone/>
        <a:defRPr sz="1867" b="1" kern="1200">
          <a:solidFill>
            <a:schemeClr val="accent1"/>
          </a:solidFill>
          <a:latin typeface="+mj-lt"/>
          <a:ea typeface="+mj-ea"/>
          <a:cs typeface="Raleway"/>
        </a:defRPr>
      </a:lvl1pPr>
    </p:titleStyle>
    <p:bodyStyle>
      <a:lvl1pPr marL="457177" indent="-457177" algn="l" defTabSz="609570" rtl="0" eaLnBrk="1" latinLnBrk="0" hangingPunct="1">
        <a:spcBef>
          <a:spcPct val="20000"/>
        </a:spcBef>
        <a:buFont typeface="Arial"/>
        <a:buChar char="•"/>
        <a:defRPr sz="3200" kern="1200">
          <a:solidFill>
            <a:schemeClr val="tx2"/>
          </a:solidFill>
          <a:latin typeface="Segoe UI" panose="020B0502040204020203" pitchFamily="34" charset="0"/>
          <a:ea typeface="+mn-ea"/>
          <a:cs typeface="Segoe UI" panose="020B0502040204020203" pitchFamily="34" charset="0"/>
        </a:defRPr>
      </a:lvl1pPr>
      <a:lvl2pPr marL="990551" indent="-380982" algn="l" defTabSz="609570" rtl="0" eaLnBrk="1" latinLnBrk="0" hangingPunct="1">
        <a:spcBef>
          <a:spcPct val="20000"/>
        </a:spcBef>
        <a:buFont typeface="Arial"/>
        <a:buChar char="–"/>
        <a:defRPr sz="2667" kern="1200">
          <a:solidFill>
            <a:schemeClr val="tx1"/>
          </a:solidFill>
          <a:latin typeface="Segoe UI" panose="020B0502040204020203" pitchFamily="34" charset="0"/>
          <a:ea typeface="+mn-ea"/>
          <a:cs typeface="Segoe UI" panose="020B0502040204020203" pitchFamily="34" charset="0"/>
        </a:defRPr>
      </a:lvl2pPr>
      <a:lvl3pPr marL="1523923" indent="-304784" algn="l" defTabSz="60957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213349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4pPr>
      <a:lvl5pPr marL="274306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1"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4965" y="174303"/>
            <a:ext cx="9023662" cy="474780"/>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441" y="1386976"/>
            <a:ext cx="10969943"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759" y="232976"/>
            <a:ext cx="815131" cy="382731"/>
          </a:xfrm>
          <a:prstGeom prst="rect">
            <a:avLst/>
          </a:prstGeom>
        </p:spPr>
      </p:pic>
      <p:cxnSp>
        <p:nvCxnSpPr>
          <p:cNvPr id="29" name="Straight Connector 28"/>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105390" y="6442787"/>
            <a:ext cx="2947560" cy="410433"/>
          </a:xfrm>
          <a:prstGeom prst="rect">
            <a:avLst/>
          </a:prstGeom>
        </p:spPr>
        <p:txBody>
          <a:bodyPr wrap="square" lIns="121888" tIns="121888" rIns="0" bIns="121888" anchor="t" anchorCtr="0">
            <a:spAutoFit/>
          </a:bodyPr>
          <a:lstStyle/>
          <a:p>
            <a:pPr algn="r" defTabSz="609402" fontAlgn="base">
              <a:spcBef>
                <a:spcPct val="0"/>
              </a:spcBef>
              <a:spcAft>
                <a:spcPct val="0"/>
              </a:spcAft>
            </a:pPr>
            <a:r>
              <a:rPr lang="en-US" sz="1067" dirty="0">
                <a:solidFill>
                  <a:srgbClr val="3F3F3F">
                    <a:lumMod val="60000"/>
                    <a:lumOff val="40000"/>
                  </a:srgbClr>
                </a:solidFill>
                <a:ea typeface="Segoe UI" pitchFamily="34" charset="0"/>
                <a:cs typeface="Segoe UI" pitchFamily="34" charset="0"/>
              </a:rPr>
              <a:t>© 2021 Logic20/20. All rights reserved.</a:t>
            </a:r>
          </a:p>
        </p:txBody>
      </p:sp>
      <p:sp>
        <p:nvSpPr>
          <p:cNvPr id="16" name="Slide Number Placeholder 5"/>
          <p:cNvSpPr txBox="1">
            <a:spLocks/>
          </p:cNvSpPr>
          <p:nvPr/>
        </p:nvSpPr>
        <p:spPr>
          <a:xfrm>
            <a:off x="10844424" y="6480991"/>
            <a:ext cx="776465" cy="365125"/>
          </a:xfrm>
          <a:prstGeom prst="rect">
            <a:avLst/>
          </a:prstGeom>
        </p:spPr>
        <p:txBody>
          <a:bodyPr vert="horz" lIns="121888" tIns="60944" rIns="121888" bIns="60944"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z="1600" smtClean="0">
                <a:solidFill>
                  <a:srgbClr val="3F3F3F">
                    <a:tint val="75000"/>
                  </a:srgbClr>
                </a:solidFill>
              </a:rPr>
              <a:pPr/>
              <a:t>‹#›</a:t>
            </a:fld>
            <a:endParaRPr lang="en-US" sz="1600">
              <a:solidFill>
                <a:srgbClr val="3F3F3F">
                  <a:tint val="75000"/>
                </a:srgbClr>
              </a:solidFill>
            </a:endParaRPr>
          </a:p>
        </p:txBody>
      </p:sp>
      <p:sp>
        <p:nvSpPr>
          <p:cNvPr id="17" name="Rectangle 16"/>
          <p:cNvSpPr/>
          <p:nvPr/>
        </p:nvSpPr>
        <p:spPr>
          <a:xfrm>
            <a:off x="532936" y="6255274"/>
            <a:ext cx="10009104" cy="984885"/>
          </a:xfrm>
          <a:prstGeom prst="rect">
            <a:avLst/>
          </a:prstGeom>
        </p:spPr>
        <p:txBody>
          <a:bodyPr wrap="square" lIns="121888" tIns="121888" rIns="0" bIns="121888" anchor="t" anchorCtr="0">
            <a:spAutoFit/>
          </a:bodyPr>
          <a:lstStyle/>
          <a:p>
            <a:pPr defTabSz="609402" fontAlgn="base">
              <a:spcBef>
                <a:spcPct val="0"/>
              </a:spcBef>
              <a:spcAft>
                <a:spcPct val="0"/>
              </a:spcAft>
            </a:pPr>
            <a:r>
              <a:rPr lang="en-US" sz="4799">
                <a:solidFill>
                  <a:srgbClr val="808080">
                    <a:lumMod val="20000"/>
                    <a:lumOff val="80000"/>
                  </a:srgbClr>
                </a:solidFill>
                <a:latin typeface="Numans" panose="02000503000000020004" pitchFamily="2" charset="0"/>
                <a:ea typeface="Segoe UI" pitchFamily="34" charset="0"/>
                <a:cs typeface="Segoe UI" pitchFamily="34" charset="0"/>
              </a:rPr>
              <a:t>experience a difference</a:t>
            </a:r>
          </a:p>
        </p:txBody>
      </p:sp>
      <p:pic>
        <p:nvPicPr>
          <p:cNvPr id="11" name="Picture 2" descr="Image result for microsoft logo">
            <a:extLst>
              <a:ext uri="{FF2B5EF4-FFF2-40B4-BE49-F238E27FC236}">
                <a16:creationId xmlns:a16="http://schemas.microsoft.com/office/drawing/2014/main" id="{5AE086AC-4B6D-4469-8DF4-44A1429494E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4722" y="68455"/>
            <a:ext cx="735963" cy="92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45244"/>
      </p:ext>
    </p:extLst>
  </p:cSld>
  <p:clrMap bg1="lt1" tx1="dk1" bg2="lt2" tx2="dk2" accent1="accent1" accent2="accent2" accent3="accent3" accent4="accent4" accent5="accent5" accent6="accent6" hlink="hlink" folHlink="folHlink"/>
  <p:sldLayoutIdLst>
    <p:sldLayoutId id="2147483855" r:id="rId1"/>
    <p:sldLayoutId id="2147483856" r:id="rId2"/>
  </p:sldLayoutIdLst>
  <p:txStyles>
    <p:titleStyle>
      <a:lvl1pPr algn="l" defTabSz="609570" rtl="0" eaLnBrk="1" latinLnBrk="0" hangingPunct="1">
        <a:spcBef>
          <a:spcPct val="0"/>
        </a:spcBef>
        <a:buNone/>
        <a:defRPr sz="1867" b="1" kern="1200">
          <a:solidFill>
            <a:schemeClr val="accent1"/>
          </a:solidFill>
          <a:latin typeface="+mj-lt"/>
          <a:ea typeface="+mj-ea"/>
          <a:cs typeface="Raleway"/>
        </a:defRPr>
      </a:lvl1pPr>
    </p:titleStyle>
    <p:bodyStyle>
      <a:lvl1pPr marL="457177" indent="-457177" algn="l" defTabSz="609570" rtl="0" eaLnBrk="1" latinLnBrk="0" hangingPunct="1">
        <a:spcBef>
          <a:spcPct val="20000"/>
        </a:spcBef>
        <a:buFont typeface="Arial"/>
        <a:buChar char="•"/>
        <a:defRPr sz="3200" kern="1200">
          <a:solidFill>
            <a:schemeClr val="tx2"/>
          </a:solidFill>
          <a:latin typeface="Segoe UI" panose="020B0502040204020203" pitchFamily="34" charset="0"/>
          <a:ea typeface="+mn-ea"/>
          <a:cs typeface="Segoe UI" panose="020B0502040204020203" pitchFamily="34" charset="0"/>
        </a:defRPr>
      </a:lvl1pPr>
      <a:lvl2pPr marL="990551" indent="-380982" algn="l" defTabSz="609570" rtl="0" eaLnBrk="1" latinLnBrk="0" hangingPunct="1">
        <a:spcBef>
          <a:spcPct val="20000"/>
        </a:spcBef>
        <a:buFont typeface="Arial"/>
        <a:buChar char="–"/>
        <a:defRPr sz="2667" kern="1200">
          <a:solidFill>
            <a:schemeClr val="tx1"/>
          </a:solidFill>
          <a:latin typeface="Segoe UI" panose="020B0502040204020203" pitchFamily="34" charset="0"/>
          <a:ea typeface="+mn-ea"/>
          <a:cs typeface="Segoe UI" panose="020B0502040204020203" pitchFamily="34" charset="0"/>
        </a:defRPr>
      </a:lvl2pPr>
      <a:lvl3pPr marL="1523923" indent="-304784" algn="l" defTabSz="60957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213349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4pPr>
      <a:lvl5pPr marL="274306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1"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0.png"/><Relationship Id="rId2" Type="http://schemas.openxmlformats.org/officeDocument/2006/relationships/image" Target="../media/image46.emf"/><Relationship Id="rId1" Type="http://schemas.openxmlformats.org/officeDocument/2006/relationships/slideLayout" Target="../slideLayouts/slideLayout20.xml"/><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image" Target="../media/image48.emf"/></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1.xml"/><Relationship Id="rId7" Type="http://schemas.openxmlformats.org/officeDocument/2006/relationships/image" Target="../media/image61.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4.png"/><Relationship Id="rId4" Type="http://schemas.openxmlformats.org/officeDocument/2006/relationships/diagramQuickStyle" Target="../diagrams/quickStyle1.xml"/><Relationship Id="rId9"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0.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0.xml"/><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2.xml"/><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hyperlink" Target="https://logic20201.sharepoint.com/:o:/s/BingAAIGProject/Ejvx7hjxn0lHtUo4vfaiaP4BEqtcsXRx2dRRMVzhkY0ffQ?e=H3UQgg" TargetMode="External"/><Relationship Id="rId2" Type="http://schemas.openxmlformats.org/officeDocument/2006/relationships/hyperlink" Target="https://teams.microsoft.com/l/team/19%3aacb845bd2c634b9d81c9b08876658b22%40thread.skype/conversations?groupId=fbe6b50e-a75b-4c00-b9f3-6b713ae60734&amp;tenantId=d513ec41-c5ae-4017-810e-fdca680bdc77" TargetMode="External"/><Relationship Id="rId1" Type="http://schemas.openxmlformats.org/officeDocument/2006/relationships/slideLayout" Target="../slideLayouts/slideLayout3.xml"/><Relationship Id="rId4" Type="http://schemas.openxmlformats.org/officeDocument/2006/relationships/hyperlink" Target="https://aaigtracker.visualstudio.com/AAIG%20Query%20Classifier/_git/QueryClassifierU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23.png"/><Relationship Id="rId20"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4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6819AA-BD86-492D-B247-F2ECED6E479C}"/>
              </a:ext>
            </a:extLst>
          </p:cNvPr>
          <p:cNvSpPr>
            <a:spLocks noGrp="1"/>
          </p:cNvSpPr>
          <p:nvPr>
            <p:ph type="title"/>
          </p:nvPr>
        </p:nvSpPr>
        <p:spPr/>
        <p:txBody>
          <a:bodyPr/>
          <a:lstStyle/>
          <a:p>
            <a:r>
              <a:rPr lang="en-US" dirty="0"/>
              <a:t>Bing AAIG Project Onboarding</a:t>
            </a:r>
          </a:p>
        </p:txBody>
      </p:sp>
      <p:sp>
        <p:nvSpPr>
          <p:cNvPr id="34" name="Text Placeholder 2">
            <a:extLst>
              <a:ext uri="{FF2B5EF4-FFF2-40B4-BE49-F238E27FC236}">
                <a16:creationId xmlns:a16="http://schemas.microsoft.com/office/drawing/2014/main" id="{DB277788-743F-4444-AF6C-804F83C69D5B}"/>
              </a:ext>
            </a:extLst>
          </p:cNvPr>
          <p:cNvSpPr>
            <a:spLocks noGrp="1"/>
          </p:cNvSpPr>
          <p:nvPr>
            <p:ph type="body" sz="quarter" idx="12"/>
          </p:nvPr>
        </p:nvSpPr>
        <p:spPr>
          <a:xfrm>
            <a:off x="824428" y="5318954"/>
            <a:ext cx="5376348" cy="786571"/>
          </a:xfrm>
        </p:spPr>
        <p:txBody>
          <a:bodyPr vert="horz" lIns="91440" tIns="45720" rIns="91440" bIns="45720" rtlCol="0" anchor="t">
            <a:noAutofit/>
          </a:bodyPr>
          <a:lstStyle/>
          <a:p>
            <a:endParaRPr lang="en-US" dirty="0">
              <a:latin typeface="Segoe UI Light"/>
              <a:cs typeface="Segoe UI Light"/>
            </a:endParaRPr>
          </a:p>
          <a:p>
            <a:r>
              <a:rPr lang="en-US" dirty="0">
                <a:latin typeface="Segoe UI Light"/>
                <a:cs typeface="Segoe UI Light"/>
              </a:rPr>
              <a:t>Anna Emmett, Solution Architect</a:t>
            </a:r>
          </a:p>
        </p:txBody>
      </p:sp>
    </p:spTree>
    <p:extLst>
      <p:ext uri="{BB962C8B-B14F-4D97-AF65-F5344CB8AC3E}">
        <p14:creationId xmlns:p14="http://schemas.microsoft.com/office/powerpoint/2010/main" val="11220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a:xfrm>
            <a:off x="621792" y="228600"/>
            <a:ext cx="10107612" cy="892630"/>
          </a:xfrm>
        </p:spPr>
        <p:txBody>
          <a:bodyPr>
            <a:normAutofit/>
          </a:bodyPr>
          <a:lstStyle/>
          <a:p>
            <a:r>
              <a:rPr lang="en-US" sz="2400" dirty="0"/>
              <a:t>Model Box: current Models</a:t>
            </a:r>
          </a:p>
        </p:txBody>
      </p:sp>
      <p:sp>
        <p:nvSpPr>
          <p:cNvPr id="7" name="Shape 285">
            <a:extLst>
              <a:ext uri="{FF2B5EF4-FFF2-40B4-BE49-F238E27FC236}">
                <a16:creationId xmlns:a16="http://schemas.microsoft.com/office/drawing/2014/main" id="{CC00F81B-B40E-49BB-9759-60C0DA776E25}"/>
              </a:ext>
            </a:extLst>
          </p:cNvPr>
          <p:cNvSpPr/>
          <p:nvPr/>
        </p:nvSpPr>
        <p:spPr>
          <a:xfrm>
            <a:off x="7612153" y="2593896"/>
            <a:ext cx="977320"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chemeClr val="accent6">
                    <a:lumMod val="75000"/>
                  </a:schemeClr>
                </a:solidFill>
                <a:latin typeface="Raleway" panose="020B0003030101060003" pitchFamily="34" charset="0"/>
                <a:ea typeface="Rajdhani"/>
                <a:cs typeface="Raleway"/>
                <a:sym typeface="Rajdhani"/>
              </a:rPr>
              <a:t>FY20: 12</a:t>
            </a:r>
            <a:endParaRPr sz="1600" spc="-119" dirty="0">
              <a:solidFill>
                <a:schemeClr val="accent6">
                  <a:lumMod val="75000"/>
                </a:schemeClr>
              </a:solidFill>
              <a:latin typeface="Raleway" panose="020B0003030101060003" pitchFamily="34" charset="0"/>
              <a:ea typeface="Rajdhani"/>
              <a:cs typeface="Raleway"/>
              <a:sym typeface="Rajdhani"/>
            </a:endParaRPr>
          </a:p>
        </p:txBody>
      </p:sp>
      <p:sp>
        <p:nvSpPr>
          <p:cNvPr id="8" name="Shape 285">
            <a:extLst>
              <a:ext uri="{FF2B5EF4-FFF2-40B4-BE49-F238E27FC236}">
                <a16:creationId xmlns:a16="http://schemas.microsoft.com/office/drawing/2014/main" id="{0EB15E22-1D7F-40A0-A11A-11140DFE2FFA}"/>
              </a:ext>
            </a:extLst>
          </p:cNvPr>
          <p:cNvSpPr/>
          <p:nvPr/>
        </p:nvSpPr>
        <p:spPr>
          <a:xfrm>
            <a:off x="7612153" y="4410754"/>
            <a:ext cx="1196182"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chemeClr val="accent1"/>
                </a:solidFill>
                <a:latin typeface="Raleway" panose="020B0003030101060003" pitchFamily="34" charset="0"/>
                <a:ea typeface="Rajdhani"/>
                <a:cs typeface="Raleway"/>
                <a:sym typeface="Rajdhani"/>
              </a:rPr>
              <a:t>FY21 Q1: 5</a:t>
            </a:r>
            <a:endParaRPr sz="1600" spc="-119" dirty="0">
              <a:solidFill>
                <a:schemeClr val="accent1"/>
              </a:solidFill>
              <a:latin typeface="Raleway" panose="020B0003030101060003" pitchFamily="34" charset="0"/>
              <a:ea typeface="Rajdhani"/>
              <a:cs typeface="Raleway"/>
              <a:sym typeface="Rajdhani"/>
            </a:endParaRPr>
          </a:p>
        </p:txBody>
      </p:sp>
      <p:sp>
        <p:nvSpPr>
          <p:cNvPr id="9" name="Shape 285">
            <a:extLst>
              <a:ext uri="{FF2B5EF4-FFF2-40B4-BE49-F238E27FC236}">
                <a16:creationId xmlns:a16="http://schemas.microsoft.com/office/drawing/2014/main" id="{6AEDC156-B18B-491F-890B-DB03C9B1C44E}"/>
              </a:ext>
            </a:extLst>
          </p:cNvPr>
          <p:cNvSpPr/>
          <p:nvPr/>
        </p:nvSpPr>
        <p:spPr>
          <a:xfrm>
            <a:off x="7612153" y="5356456"/>
            <a:ext cx="1150336"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rgbClr val="535353"/>
                </a:solidFill>
                <a:latin typeface="Raleway" panose="020B0003030101060003" pitchFamily="34" charset="0"/>
                <a:ea typeface="Rajdhani"/>
                <a:cs typeface="Raleway"/>
                <a:sym typeface="Rajdhani"/>
              </a:rPr>
              <a:t>FY21 Q2: 4</a:t>
            </a:r>
            <a:endParaRPr sz="1600" spc="-119" dirty="0">
              <a:solidFill>
                <a:srgbClr val="535353"/>
              </a:solidFill>
              <a:latin typeface="Raleway" panose="020B0003030101060003" pitchFamily="34" charset="0"/>
              <a:ea typeface="Rajdhani"/>
              <a:cs typeface="Raleway"/>
              <a:sym typeface="Rajdhani"/>
            </a:endParaRPr>
          </a:p>
        </p:txBody>
      </p:sp>
      <p:graphicFrame>
        <p:nvGraphicFramePr>
          <p:cNvPr id="18" name="Table 17">
            <a:extLst>
              <a:ext uri="{FF2B5EF4-FFF2-40B4-BE49-F238E27FC236}">
                <a16:creationId xmlns:a16="http://schemas.microsoft.com/office/drawing/2014/main" id="{FFDBBF37-E7E4-4DEF-8487-19D58E6FC76B}"/>
              </a:ext>
            </a:extLst>
          </p:cNvPr>
          <p:cNvGraphicFramePr>
            <a:graphicFrameLocks noGrp="1"/>
          </p:cNvGraphicFramePr>
          <p:nvPr>
            <p:extLst>
              <p:ext uri="{D42A27DB-BD31-4B8C-83A1-F6EECF244321}">
                <p14:modId xmlns:p14="http://schemas.microsoft.com/office/powerpoint/2010/main" val="33216056"/>
              </p:ext>
            </p:extLst>
          </p:nvPr>
        </p:nvGraphicFramePr>
        <p:xfrm>
          <a:off x="870679" y="1258147"/>
          <a:ext cx="6352955" cy="4790786"/>
        </p:xfrm>
        <a:graphic>
          <a:graphicData uri="http://schemas.openxmlformats.org/drawingml/2006/table">
            <a:tbl>
              <a:tblPr firstRow="1">
                <a:tableStyleId>{6E25E649-3F16-4E02-A733-19D2CDBF48F0}</a:tableStyleId>
              </a:tblPr>
              <a:tblGrid>
                <a:gridCol w="4050809">
                  <a:extLst>
                    <a:ext uri="{9D8B030D-6E8A-4147-A177-3AD203B41FA5}">
                      <a16:colId xmlns:a16="http://schemas.microsoft.com/office/drawing/2014/main" val="803808325"/>
                    </a:ext>
                  </a:extLst>
                </a:gridCol>
                <a:gridCol w="1424096">
                  <a:extLst>
                    <a:ext uri="{9D8B030D-6E8A-4147-A177-3AD203B41FA5}">
                      <a16:colId xmlns:a16="http://schemas.microsoft.com/office/drawing/2014/main" val="540278964"/>
                    </a:ext>
                  </a:extLst>
                </a:gridCol>
                <a:gridCol w="878050">
                  <a:extLst>
                    <a:ext uri="{9D8B030D-6E8A-4147-A177-3AD203B41FA5}">
                      <a16:colId xmlns:a16="http://schemas.microsoft.com/office/drawing/2014/main" val="459852746"/>
                    </a:ext>
                  </a:extLst>
                </a:gridCol>
              </a:tblGrid>
              <a:tr h="217763">
                <a:tc>
                  <a:txBody>
                    <a:bodyPr/>
                    <a:lstStyle/>
                    <a:p>
                      <a:pPr marL="0" indent="57150" algn="l" fontAlgn="b"/>
                      <a:r>
                        <a:rPr lang="en-US" sz="1100" u="none" strike="noStrike" dirty="0">
                          <a:effectLst/>
                        </a:rPr>
                        <a:t>Model Description</a:t>
                      </a:r>
                      <a:endParaRPr lang="en-US" sz="1100" b="0" i="0" u="none" strike="noStrike" dirty="0">
                        <a:solidFill>
                          <a:srgbClr val="000000"/>
                        </a:solidFill>
                        <a:effectLst/>
                        <a:latin typeface="Calibri" panose="020F0502020204030204" pitchFamily="34" charset="0"/>
                      </a:endParaRPr>
                    </a:p>
                  </a:txBody>
                  <a:tcPr marL="4762" marR="4762" marT="4762" marB="0" anchor="b"/>
                </a:tc>
                <a:tc>
                  <a:txBody>
                    <a:bodyPr/>
                    <a:lstStyle/>
                    <a:p>
                      <a:pPr algn="l" fontAlgn="b"/>
                      <a:r>
                        <a:rPr lang="en-US" sz="1100" u="none" strike="noStrike" dirty="0">
                          <a:effectLst/>
                        </a:rPr>
                        <a:t>Model Created By</a:t>
                      </a:r>
                      <a:endParaRPr lang="en-US" sz="1100" b="0" i="0" u="none" strike="noStrike" dirty="0">
                        <a:solidFill>
                          <a:srgbClr val="000000"/>
                        </a:solidFill>
                        <a:effectLst/>
                        <a:latin typeface="Calibri" panose="020F0502020204030204" pitchFamily="34" charset="0"/>
                      </a:endParaRPr>
                    </a:p>
                  </a:txBody>
                  <a:tcPr marL="4762" marR="4762" marT="4762" marB="0" anchor="b"/>
                </a:tc>
                <a:tc>
                  <a:txBody>
                    <a:bodyPr/>
                    <a:lstStyle/>
                    <a:p>
                      <a:pPr algn="l" fontAlgn="b"/>
                      <a:r>
                        <a:rPr lang="en-US" sz="1100" u="none" strike="noStrike">
                          <a:effectLst/>
                        </a:rPr>
                        <a:t>Quarter</a:t>
                      </a:r>
                      <a:endParaRPr lang="en-US" sz="1100" b="0" i="0" u="none" strike="noStrike">
                        <a:solidFill>
                          <a:srgbClr val="000000"/>
                        </a:solidFill>
                        <a:effectLst/>
                        <a:latin typeface="Calibri" panose="020F0502020204030204" pitchFamily="34" charset="0"/>
                      </a:endParaRPr>
                    </a:p>
                  </a:txBody>
                  <a:tcPr marL="4762" marR="4762" marT="4762" marB="0" anchor="b"/>
                </a:tc>
                <a:extLst>
                  <a:ext uri="{0D108BD9-81ED-4DB2-BD59-A6C34878D82A}">
                    <a16:rowId xmlns:a16="http://schemas.microsoft.com/office/drawing/2014/main" val="176824758"/>
                  </a:ext>
                </a:extLst>
              </a:tr>
              <a:tr h="217763">
                <a:tc>
                  <a:txBody>
                    <a:bodyPr/>
                    <a:lstStyle/>
                    <a:p>
                      <a:pPr algn="l" fontAlgn="b"/>
                      <a:r>
                        <a:rPr lang="en-US" sz="1100" b="0" u="none" strike="noStrike" dirty="0">
                          <a:solidFill>
                            <a:schemeClr val="tx1"/>
                          </a:solidFill>
                          <a:effectLst/>
                        </a:rPr>
                        <a:t>Clustering Light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808364038"/>
                  </a:ext>
                </a:extLst>
              </a:tr>
              <a:tr h="217763">
                <a:tc>
                  <a:txBody>
                    <a:bodyPr/>
                    <a:lstStyle/>
                    <a:p>
                      <a:pPr algn="l" fontAlgn="b"/>
                      <a:r>
                        <a:rPr lang="en-US" sz="1100" b="0" u="none" strike="noStrike" dirty="0">
                          <a:solidFill>
                            <a:schemeClr val="tx1"/>
                          </a:solidFill>
                          <a:effectLst/>
                        </a:rPr>
                        <a:t>Clustering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1638031627"/>
                  </a:ext>
                </a:extLst>
              </a:tr>
              <a:tr h="217763">
                <a:tc>
                  <a:txBody>
                    <a:bodyPr/>
                    <a:lstStyle/>
                    <a:p>
                      <a:pPr algn="l" fontAlgn="b"/>
                      <a:r>
                        <a:rPr lang="en-US" sz="1100" b="0" u="none" strike="noStrike" dirty="0">
                          <a:solidFill>
                            <a:schemeClr val="tx1"/>
                          </a:solidFill>
                          <a:effectLst/>
                        </a:rPr>
                        <a:t>Forecasting Light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480797368"/>
                  </a:ext>
                </a:extLst>
              </a:tr>
              <a:tr h="217763">
                <a:tc>
                  <a:txBody>
                    <a:bodyPr/>
                    <a:lstStyle/>
                    <a:p>
                      <a:pPr algn="l" fontAlgn="b"/>
                      <a:r>
                        <a:rPr lang="en-US" sz="1100" b="0" u="none" strike="noStrike" dirty="0">
                          <a:solidFill>
                            <a:schemeClr val="tx1"/>
                          </a:solidFill>
                          <a:effectLst/>
                        </a:rPr>
                        <a:t>Forecasting to CSV v1.1</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661322853"/>
                  </a:ext>
                </a:extLst>
              </a:tr>
              <a:tr h="217763">
                <a:tc>
                  <a:txBody>
                    <a:bodyPr/>
                    <a:lstStyle/>
                    <a:p>
                      <a:pPr algn="l" fontAlgn="b"/>
                      <a:r>
                        <a:rPr lang="en-US" sz="1100" b="0" u="none" strike="noStrike" dirty="0">
                          <a:solidFill>
                            <a:schemeClr val="tx1"/>
                          </a:solidFill>
                          <a:effectLst/>
                        </a:rPr>
                        <a:t>Forecasting to PPT v1.2</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994957950"/>
                  </a:ext>
                </a:extLst>
              </a:tr>
              <a:tr h="217763">
                <a:tc>
                  <a:txBody>
                    <a:bodyPr/>
                    <a:lstStyle/>
                    <a:p>
                      <a:pPr algn="l" fontAlgn="b"/>
                      <a:r>
                        <a:rPr lang="en-US" sz="1100" b="0" u="none" strike="noStrike" dirty="0">
                          <a:solidFill>
                            <a:schemeClr val="tx1"/>
                          </a:solidFill>
                          <a:effectLst/>
                        </a:rPr>
                        <a:t>Emerging Trends for Queries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527027271"/>
                  </a:ext>
                </a:extLst>
              </a:tr>
              <a:tr h="217763">
                <a:tc>
                  <a:txBody>
                    <a:bodyPr/>
                    <a:lstStyle/>
                    <a:p>
                      <a:pPr algn="l" fontAlgn="b"/>
                      <a:r>
                        <a:rPr lang="en-US" sz="1100" b="0" u="none" strike="noStrike" dirty="0">
                          <a:solidFill>
                            <a:schemeClr val="tx1"/>
                          </a:solidFill>
                          <a:effectLst/>
                        </a:rPr>
                        <a:t>Rebound for CAT: Demand</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Dragos Pribeagu</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476846080"/>
                  </a:ext>
                </a:extLst>
              </a:tr>
              <a:tr h="217763">
                <a:tc>
                  <a:txBody>
                    <a:bodyPr/>
                    <a:lstStyle/>
                    <a:p>
                      <a:pPr algn="l" fontAlgn="b"/>
                      <a:r>
                        <a:rPr lang="en-US" sz="1100" b="0" u="none" strike="noStrike" dirty="0">
                          <a:solidFill>
                            <a:schemeClr val="tx1"/>
                          </a:solidFill>
                          <a:effectLst/>
                        </a:rPr>
                        <a:t>Rebound for CAT: Supply</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Dragos Pribeagu</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126106537"/>
                  </a:ext>
                </a:extLst>
              </a:tr>
              <a:tr h="217763">
                <a:tc>
                  <a:txBody>
                    <a:bodyPr/>
                    <a:lstStyle/>
                    <a:p>
                      <a:pPr algn="l" fontAlgn="b"/>
                      <a:r>
                        <a:rPr lang="en-US" sz="1100" b="0" u="none" strike="noStrike">
                          <a:solidFill>
                            <a:schemeClr val="tx1"/>
                          </a:solidFill>
                          <a:effectLst/>
                        </a:rPr>
                        <a:t>Paid &amp; Organic - Job 1 of 2</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1153625478"/>
                  </a:ext>
                </a:extLst>
              </a:tr>
              <a:tr h="217763">
                <a:tc>
                  <a:txBody>
                    <a:bodyPr/>
                    <a:lstStyle/>
                    <a:p>
                      <a:pPr algn="l" fontAlgn="b"/>
                      <a:r>
                        <a:rPr lang="en-US" sz="1100" b="0" u="none" strike="noStrike">
                          <a:solidFill>
                            <a:schemeClr val="tx1"/>
                          </a:solidFill>
                          <a:effectLst/>
                        </a:rPr>
                        <a:t>Paid &amp; Organic - Job 2 of 2 w/ Token Template</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677797655"/>
                  </a:ext>
                </a:extLst>
              </a:tr>
              <a:tr h="217763">
                <a:tc>
                  <a:txBody>
                    <a:bodyPr/>
                    <a:lstStyle/>
                    <a:p>
                      <a:pPr algn="l" fontAlgn="b"/>
                      <a:r>
                        <a:rPr lang="en-US" sz="1100" b="0" u="none" strike="noStrike">
                          <a:solidFill>
                            <a:schemeClr val="tx1"/>
                          </a:solidFill>
                          <a:effectLst/>
                        </a:rPr>
                        <a:t>Syndication Domain Affinity</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4198834252"/>
                  </a:ext>
                </a:extLst>
              </a:tr>
              <a:tr h="217763">
                <a:tc>
                  <a:txBody>
                    <a:bodyPr/>
                    <a:lstStyle/>
                    <a:p>
                      <a:pPr algn="l" fontAlgn="b"/>
                      <a:r>
                        <a:rPr lang="en-US" sz="1100" b="0" u="none" strike="noStrike">
                          <a:solidFill>
                            <a:schemeClr val="tx1"/>
                          </a:solidFill>
                          <a:effectLst/>
                        </a:rPr>
                        <a:t>Multi-Touch Attribution w/ Query Pathing</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FY20 Q4</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3694579933"/>
                  </a:ext>
                </a:extLst>
              </a:tr>
              <a:tr h="217763">
                <a:tc>
                  <a:txBody>
                    <a:bodyPr/>
                    <a:lstStyle/>
                    <a:p>
                      <a:pPr algn="l" fontAlgn="b"/>
                      <a:r>
                        <a:rPr lang="en-US" sz="1100" b="0" u="none" strike="noStrike" dirty="0">
                          <a:solidFill>
                            <a:schemeClr val="tx1"/>
                          </a:solidFill>
                          <a:effectLst/>
                        </a:rPr>
                        <a:t>COVID Forecasting to PPT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Logic20/20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793113825"/>
                  </a:ext>
                </a:extLst>
              </a:tr>
              <a:tr h="217763">
                <a:tc>
                  <a:txBody>
                    <a:bodyPr/>
                    <a:lstStyle/>
                    <a:p>
                      <a:pPr algn="l" fontAlgn="b"/>
                      <a:r>
                        <a:rPr lang="en-US" sz="1100" b="0" u="none" strike="noStrike" dirty="0">
                          <a:solidFill>
                            <a:schemeClr val="tx1"/>
                          </a:solidFill>
                          <a:effectLst/>
                        </a:rPr>
                        <a:t>COVID Nowcasting to PPT v1.1</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Logic20/20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FY21 Q1</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724356731"/>
                  </a:ext>
                </a:extLst>
              </a:tr>
              <a:tr h="217763">
                <a:tc>
                  <a:txBody>
                    <a:bodyPr/>
                    <a:lstStyle/>
                    <a:p>
                      <a:pPr algn="l" fontAlgn="b"/>
                      <a:r>
                        <a:rPr lang="en-US" sz="1100" b="0" u="none" strike="noStrike">
                          <a:solidFill>
                            <a:schemeClr val="tx1"/>
                          </a:solidFill>
                          <a:effectLst/>
                        </a:rPr>
                        <a:t>Multi-Touch Attribution w/ CDJ</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635695910"/>
                  </a:ext>
                </a:extLst>
              </a:tr>
              <a:tr h="217763">
                <a:tc>
                  <a:txBody>
                    <a:bodyPr/>
                    <a:lstStyle/>
                    <a:p>
                      <a:pPr algn="l" fontAlgn="b"/>
                      <a:r>
                        <a:rPr lang="en-US" sz="1100" b="0" u="none" strike="noStrike">
                          <a:solidFill>
                            <a:schemeClr val="tx1"/>
                          </a:solidFill>
                          <a:effectLst/>
                        </a:rPr>
                        <a:t>Token Clustering</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234795140"/>
                  </a:ext>
                </a:extLst>
              </a:tr>
              <a:tr h="217763">
                <a:tc>
                  <a:txBody>
                    <a:bodyPr/>
                    <a:lstStyle/>
                    <a:p>
                      <a:pPr algn="l" fontAlgn="b"/>
                      <a:r>
                        <a:rPr lang="en-US" sz="1100" b="0" u="none" strike="noStrike" kern="1200" dirty="0">
                          <a:solidFill>
                            <a:schemeClr val="tx1"/>
                          </a:solidFill>
                          <a:effectLst/>
                        </a:rPr>
                        <a:t>Channel Feature Scenario Planner</a:t>
                      </a:r>
                      <a:endParaRPr lang="en-US" sz="1100" b="0" i="0" u="none" strike="noStrike" kern="1200" dirty="0">
                        <a:solidFill>
                          <a:schemeClr val="tx1"/>
                        </a:solidFill>
                        <a:effectLst/>
                        <a:latin typeface="+mn-lt"/>
                        <a:ea typeface="+mn-ea"/>
                        <a:cs typeface="+mn-cs"/>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FY21 Q1</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830463297"/>
                  </a:ext>
                </a:extLst>
              </a:tr>
              <a:tr h="217763">
                <a:tc>
                  <a:txBody>
                    <a:bodyPr/>
                    <a:lstStyle/>
                    <a:p>
                      <a:pPr algn="l" fontAlgn="b"/>
                      <a:r>
                        <a:rPr lang="en-US" sz="1100" b="0" u="none" strike="noStrike" kern="1200" dirty="0">
                          <a:solidFill>
                            <a:schemeClr val="tx1"/>
                          </a:solidFill>
                          <a:effectLst/>
                        </a:rPr>
                        <a:t>Twitter Sentiment</a:t>
                      </a:r>
                      <a:endParaRPr lang="en-US" sz="1100" b="0" i="0" u="none" strike="noStrike" kern="1200" dirty="0">
                        <a:solidFill>
                          <a:schemeClr val="tx1"/>
                        </a:solidFill>
                        <a:effectLst/>
                        <a:latin typeface="+mn-lt"/>
                        <a:ea typeface="+mn-ea"/>
                        <a:cs typeface="+mn-cs"/>
                      </a:endParaRPr>
                    </a:p>
                  </a:txBody>
                  <a:tcPr marL="4762" marR="4762" marT="4762" marB="0" anchor="b"/>
                </a:tc>
                <a:tc>
                  <a:txBody>
                    <a:bodyPr/>
                    <a:lstStyle/>
                    <a:p>
                      <a:pPr algn="l" fontAlgn="b"/>
                      <a:r>
                        <a:rPr lang="en-US" sz="1100" b="0" u="none" strike="noStrike" dirty="0">
                          <a:solidFill>
                            <a:schemeClr val="tx1"/>
                          </a:solidFill>
                          <a:effectLst/>
                        </a:rPr>
                        <a:t>Robin Hall</a:t>
                      </a:r>
                      <a:endParaRPr lang="en-US" sz="1100" b="0" i="0" u="none" strike="noStrike" dirty="0">
                        <a:solidFill>
                          <a:schemeClr val="tx1"/>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lang="en-US" sz="1100" b="0" u="none" strike="noStrike" dirty="0">
                          <a:solidFill>
                            <a:schemeClr val="tx1"/>
                          </a:solidFill>
                          <a:effectLst/>
                        </a:rPr>
                        <a:t>FY21 Q2</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4020421432"/>
                  </a:ext>
                </a:extLst>
              </a:tr>
              <a:tr h="217763">
                <a:tc>
                  <a:txBody>
                    <a:bodyPr/>
                    <a:lstStyle/>
                    <a:p>
                      <a:pPr algn="l" fontAlgn="b"/>
                      <a:r>
                        <a:rPr lang="en-US" sz="1100" b="0" u="none" strike="noStrike" kern="1200" dirty="0">
                          <a:solidFill>
                            <a:srgbClr val="000000"/>
                          </a:solidFill>
                          <a:effectLst/>
                        </a:rPr>
                        <a:t>Paid &amp; Organic - Job 1 of 2 (Account Level)</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algn="l" fontAlgn="b"/>
                      <a:r>
                        <a:rPr lang="en-US" sz="1100" b="0" u="none" strike="noStrike" dirty="0">
                          <a:solidFill>
                            <a:srgbClr val="000000"/>
                          </a:solidFill>
                          <a:effectLst/>
                        </a:rPr>
                        <a:t>Sahar Manusevich</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491849133"/>
                  </a:ext>
                </a:extLst>
              </a:tr>
              <a:tr h="217763">
                <a:tc>
                  <a:txBody>
                    <a:bodyPr/>
                    <a:lstStyle/>
                    <a:p>
                      <a:pPr algn="l" fontAlgn="b"/>
                      <a:r>
                        <a:rPr lang="en-US" sz="1100" b="0" u="none" strike="noStrike" kern="1200" dirty="0">
                          <a:solidFill>
                            <a:srgbClr val="000000"/>
                          </a:solidFill>
                          <a:effectLst/>
                        </a:rPr>
                        <a:t>Paid &amp; Organic - Job 2 of 2 w/ Token Template (Account Level)</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algn="l" fontAlgn="b"/>
                      <a:r>
                        <a:rPr lang="en-US" sz="1100" b="0" u="none" strike="noStrike" dirty="0">
                          <a:solidFill>
                            <a:srgbClr val="000000"/>
                          </a:solidFill>
                          <a:effectLst/>
                        </a:rPr>
                        <a:t>Sahar Manusevich</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53209838"/>
                  </a:ext>
                </a:extLst>
              </a:tr>
              <a:tr h="217763">
                <a:tc>
                  <a:txBody>
                    <a:bodyPr/>
                    <a:lstStyle/>
                    <a:p>
                      <a:pPr algn="l" fontAlgn="b"/>
                      <a:r>
                        <a:rPr lang="en-US" sz="1100" b="0" u="none" strike="noStrike" kern="1200" dirty="0">
                          <a:solidFill>
                            <a:srgbClr val="000000"/>
                          </a:solidFill>
                          <a:effectLst/>
                        </a:rPr>
                        <a:t>COVID Sales Forecasting to PPT</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Logic20/20</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4054103361"/>
                  </a:ext>
                </a:extLst>
              </a:tr>
            </a:tbl>
          </a:graphicData>
        </a:graphic>
      </p:graphicFrame>
      <p:sp>
        <p:nvSpPr>
          <p:cNvPr id="5" name="Right Brace 4">
            <a:extLst>
              <a:ext uri="{FF2B5EF4-FFF2-40B4-BE49-F238E27FC236}">
                <a16:creationId xmlns:a16="http://schemas.microsoft.com/office/drawing/2014/main" id="{FF3A04AE-5049-4009-BF2F-8D875FDAEB8D}"/>
              </a:ext>
            </a:extLst>
          </p:cNvPr>
          <p:cNvSpPr/>
          <p:nvPr/>
        </p:nvSpPr>
        <p:spPr>
          <a:xfrm>
            <a:off x="7303849" y="1525869"/>
            <a:ext cx="156977" cy="2559653"/>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23" name="Right Brace 22">
            <a:extLst>
              <a:ext uri="{FF2B5EF4-FFF2-40B4-BE49-F238E27FC236}">
                <a16:creationId xmlns:a16="http://schemas.microsoft.com/office/drawing/2014/main" id="{309EFC37-D413-4305-B9CA-3D11EEB74F2F}"/>
              </a:ext>
            </a:extLst>
          </p:cNvPr>
          <p:cNvSpPr/>
          <p:nvPr/>
        </p:nvSpPr>
        <p:spPr>
          <a:xfrm>
            <a:off x="7303849" y="4126322"/>
            <a:ext cx="156977" cy="1005578"/>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24" name="Right Brace 23">
            <a:extLst>
              <a:ext uri="{FF2B5EF4-FFF2-40B4-BE49-F238E27FC236}">
                <a16:creationId xmlns:a16="http://schemas.microsoft.com/office/drawing/2014/main" id="{FB54DDFB-7D3A-4533-B50F-D4BF6C02E3D9}"/>
              </a:ext>
            </a:extLst>
          </p:cNvPr>
          <p:cNvSpPr/>
          <p:nvPr/>
        </p:nvSpPr>
        <p:spPr>
          <a:xfrm>
            <a:off x="7303849" y="5172701"/>
            <a:ext cx="156977" cy="822746"/>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cxnSp>
        <p:nvCxnSpPr>
          <p:cNvPr id="27" name="Straight Connector 26">
            <a:extLst>
              <a:ext uri="{FF2B5EF4-FFF2-40B4-BE49-F238E27FC236}">
                <a16:creationId xmlns:a16="http://schemas.microsoft.com/office/drawing/2014/main" id="{32255C79-5F19-49EB-AA3B-1FD6B0A40617}"/>
              </a:ext>
            </a:extLst>
          </p:cNvPr>
          <p:cNvCxnSpPr/>
          <p:nvPr/>
        </p:nvCxnSpPr>
        <p:spPr>
          <a:xfrm>
            <a:off x="7598254" y="6043503"/>
            <a:ext cx="1196182" cy="0"/>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8" name="Shape 285">
            <a:extLst>
              <a:ext uri="{FF2B5EF4-FFF2-40B4-BE49-F238E27FC236}">
                <a16:creationId xmlns:a16="http://schemas.microsoft.com/office/drawing/2014/main" id="{E51EC983-8405-41CB-870F-D57C3593B2A8}"/>
              </a:ext>
            </a:extLst>
          </p:cNvPr>
          <p:cNvSpPr/>
          <p:nvPr/>
        </p:nvSpPr>
        <p:spPr>
          <a:xfrm>
            <a:off x="7598256" y="5991614"/>
            <a:ext cx="1196181" cy="47199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gn="ctr">
              <a:lnSpc>
                <a:spcPct val="120000"/>
              </a:lnSpc>
              <a:defRPr sz="1800"/>
            </a:pPr>
            <a:r>
              <a:rPr lang="en-US" sz="2199" b="1" spc="-119" dirty="0">
                <a:solidFill>
                  <a:srgbClr val="535353"/>
                </a:solidFill>
                <a:latin typeface="Raleway" panose="020B0003030101060003" pitchFamily="34" charset="0"/>
                <a:ea typeface="Rajdhani"/>
                <a:cs typeface="Raleway"/>
                <a:sym typeface="Rajdhani"/>
              </a:rPr>
              <a:t>21</a:t>
            </a:r>
            <a:endParaRPr sz="2199" spc="-119" dirty="0">
              <a:solidFill>
                <a:srgbClr val="535353"/>
              </a:solidFill>
              <a:latin typeface="Raleway" panose="020B0003030101060003" pitchFamily="34" charset="0"/>
              <a:ea typeface="Rajdhani"/>
              <a:cs typeface="Raleway"/>
              <a:sym typeface="Rajdhani"/>
            </a:endParaRPr>
          </a:p>
        </p:txBody>
      </p:sp>
    </p:spTree>
    <p:extLst>
      <p:ext uri="{BB962C8B-B14F-4D97-AF65-F5344CB8AC3E}">
        <p14:creationId xmlns:p14="http://schemas.microsoft.com/office/powerpoint/2010/main" val="7746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F2E6-1EA7-4B61-A831-157555CEEE05}"/>
              </a:ext>
            </a:extLst>
          </p:cNvPr>
          <p:cNvSpPr>
            <a:spLocks noGrp="1"/>
          </p:cNvSpPr>
          <p:nvPr>
            <p:ph type="title"/>
          </p:nvPr>
        </p:nvSpPr>
        <p:spPr>
          <a:xfrm>
            <a:off x="621792" y="228600"/>
            <a:ext cx="10107612" cy="892630"/>
          </a:xfrm>
        </p:spPr>
        <p:txBody>
          <a:bodyPr>
            <a:normAutofit/>
          </a:bodyPr>
          <a:lstStyle/>
          <a:p>
            <a:r>
              <a:rPr lang="en-US" sz="2400" dirty="0"/>
              <a:t>Model Box: databricks integration</a:t>
            </a:r>
          </a:p>
        </p:txBody>
      </p:sp>
      <p:sp>
        <p:nvSpPr>
          <p:cNvPr id="52" name="Content Placeholder 2">
            <a:extLst>
              <a:ext uri="{FF2B5EF4-FFF2-40B4-BE49-F238E27FC236}">
                <a16:creationId xmlns:a16="http://schemas.microsoft.com/office/drawing/2014/main" id="{90175DA3-6846-4E52-977B-56E9DA640C48}"/>
              </a:ext>
            </a:extLst>
          </p:cNvPr>
          <p:cNvSpPr>
            <a:spLocks noGrp="1"/>
          </p:cNvSpPr>
          <p:nvPr>
            <p:ph idx="4294967295"/>
          </p:nvPr>
        </p:nvSpPr>
        <p:spPr>
          <a:xfrm>
            <a:off x="619125" y="1362075"/>
            <a:ext cx="4710113" cy="5321300"/>
          </a:xfrm>
        </p:spPr>
        <p:txBody>
          <a:bodyPr vert="horz" lIns="91416" tIns="45708" rIns="91416" bIns="45708" rtlCol="0" anchor="t">
            <a:noAutofit/>
          </a:bodyPr>
          <a:lstStyle/>
          <a:p>
            <a:pPr marL="0" indent="0" fontAlgn="base">
              <a:spcBef>
                <a:spcPts val="0"/>
              </a:spcBef>
              <a:spcAft>
                <a:spcPts val="600"/>
              </a:spcAft>
              <a:buClr>
                <a:srgbClr val="FF6600"/>
              </a:buClr>
              <a:buNone/>
            </a:pPr>
            <a:r>
              <a:rPr lang="en-US" sz="1400" b="1" dirty="0">
                <a:latin typeface="Segoe UI"/>
                <a:cs typeface="Segoe UI"/>
              </a:rPr>
              <a:t>Databricks connection released in December</a:t>
            </a:r>
            <a:endParaRPr lang="en-US" sz="1400" dirty="0">
              <a:latin typeface="Segoe UI"/>
              <a:cs typeface="Segoe UI"/>
            </a:endParaRPr>
          </a:p>
          <a:p>
            <a:pPr marL="989668" lvl="1" indent="-380251" fontAlgn="base">
              <a:spcBef>
                <a:spcPts val="0"/>
              </a:spcBef>
              <a:spcAft>
                <a:spcPts val="600"/>
              </a:spcAft>
              <a:buClr>
                <a:srgbClr val="FF6600"/>
              </a:buClr>
            </a:pPr>
            <a:r>
              <a:rPr lang="en-US" sz="1200" dirty="0">
                <a:solidFill>
                  <a:schemeClr val="tx2"/>
                </a:solidFill>
                <a:latin typeface="Segoe UI"/>
                <a:cs typeface="Segoe UI"/>
              </a:rPr>
              <a:t>Allows running databricks notebooks directly from Model Box UI</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First interface to the backend data from the Model Box UI: anything accessible in databricks can be used, while keeping results available through the Model Box</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Same end user experience for Model Users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Model Creators provide a databricks notebook link instead of an R or Python script</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Single Model repository regardless of model source</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Model execution statistics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Inputs and results sharing across peers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No additional dependencies installations in Model Box for databricks-based models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User tokens as part of input ensure that only authorized users can access databricks models. Other users cannot download the tokens from the UI: the tool scrubs them upon upload</a:t>
            </a:r>
          </a:p>
          <a:p>
            <a:pPr marL="989668" lvl="1" indent="-380251" fontAlgn="base">
              <a:spcBef>
                <a:spcPts val="0"/>
              </a:spcBef>
              <a:spcAft>
                <a:spcPts val="600"/>
              </a:spcAft>
              <a:buClr>
                <a:srgbClr val="FF6600"/>
              </a:buClr>
            </a:pPr>
            <a:endParaRPr lang="en-US" sz="1200" dirty="0">
              <a:solidFill>
                <a:schemeClr val="tx2"/>
              </a:solidFill>
              <a:latin typeface="Segoe UI"/>
              <a:cs typeface="Segoe UI"/>
            </a:endParaRPr>
          </a:p>
          <a:p>
            <a:pPr marL="989668" lvl="1" indent="-380251" fontAlgn="base">
              <a:spcBef>
                <a:spcPts val="0"/>
              </a:spcBef>
              <a:spcAft>
                <a:spcPts val="600"/>
              </a:spcAft>
              <a:buClr>
                <a:srgbClr val="FF6600"/>
              </a:buClr>
            </a:pPr>
            <a:endParaRPr lang="en-US" sz="1200" dirty="0">
              <a:solidFill>
                <a:schemeClr val="tx2"/>
              </a:solidFill>
              <a:highlight>
                <a:srgbClr val="FFFF00"/>
              </a:highlight>
              <a:latin typeface="Segoe UI"/>
              <a:cs typeface="Segoe UI"/>
            </a:endParaRPr>
          </a:p>
        </p:txBody>
      </p:sp>
      <p:grpSp>
        <p:nvGrpSpPr>
          <p:cNvPr id="4" name="Group 3">
            <a:extLst>
              <a:ext uri="{FF2B5EF4-FFF2-40B4-BE49-F238E27FC236}">
                <a16:creationId xmlns:a16="http://schemas.microsoft.com/office/drawing/2014/main" id="{7A3A840F-9785-4269-8F22-53DC0FA5AA8C}"/>
              </a:ext>
            </a:extLst>
          </p:cNvPr>
          <p:cNvGrpSpPr/>
          <p:nvPr/>
        </p:nvGrpSpPr>
        <p:grpSpPr>
          <a:xfrm>
            <a:off x="5719229" y="2078438"/>
            <a:ext cx="6152816" cy="3154267"/>
            <a:chOff x="5768697" y="1542379"/>
            <a:chExt cx="6154419" cy="3155089"/>
          </a:xfrm>
        </p:grpSpPr>
        <p:pic>
          <p:nvPicPr>
            <p:cNvPr id="51" name="Picture 50">
              <a:extLst>
                <a:ext uri="{FF2B5EF4-FFF2-40B4-BE49-F238E27FC236}">
                  <a16:creationId xmlns:a16="http://schemas.microsoft.com/office/drawing/2014/main" id="{A36625CE-800A-4957-B0EF-910DA533D64F}"/>
                </a:ext>
              </a:extLst>
            </p:cNvPr>
            <p:cNvPicPr>
              <a:picLocks noChangeAspect="1"/>
            </p:cNvPicPr>
            <p:nvPr/>
          </p:nvPicPr>
          <p:blipFill>
            <a:blip r:embed="rId2"/>
            <a:stretch>
              <a:fillRect/>
            </a:stretch>
          </p:blipFill>
          <p:spPr>
            <a:xfrm>
              <a:off x="9259439" y="3923168"/>
              <a:ext cx="1911938" cy="774300"/>
            </a:xfrm>
            <a:prstGeom prst="rect">
              <a:avLst/>
            </a:prstGeom>
            <a:ln>
              <a:solidFill>
                <a:schemeClr val="bg1">
                  <a:lumMod val="75000"/>
                </a:schemeClr>
              </a:solidFill>
            </a:ln>
          </p:spPr>
        </p:pic>
        <p:pic>
          <p:nvPicPr>
            <p:cNvPr id="54" name="Picture 53">
              <a:extLst>
                <a:ext uri="{FF2B5EF4-FFF2-40B4-BE49-F238E27FC236}">
                  <a16:creationId xmlns:a16="http://schemas.microsoft.com/office/drawing/2014/main" id="{E3F736CF-0FC9-494C-AEFB-2840ED672F6C}"/>
                </a:ext>
              </a:extLst>
            </p:cNvPr>
            <p:cNvPicPr>
              <a:picLocks noChangeAspect="1"/>
            </p:cNvPicPr>
            <p:nvPr/>
          </p:nvPicPr>
          <p:blipFill>
            <a:blip r:embed="rId3"/>
            <a:stretch>
              <a:fillRect/>
            </a:stretch>
          </p:blipFill>
          <p:spPr>
            <a:xfrm>
              <a:off x="5862442" y="1820625"/>
              <a:ext cx="2663677" cy="848250"/>
            </a:xfrm>
            <a:prstGeom prst="rect">
              <a:avLst/>
            </a:prstGeom>
            <a:ln>
              <a:solidFill>
                <a:schemeClr val="bg1">
                  <a:lumMod val="75000"/>
                </a:schemeClr>
              </a:solidFill>
            </a:ln>
          </p:spPr>
        </p:pic>
        <p:pic>
          <p:nvPicPr>
            <p:cNvPr id="55" name="Picture 54">
              <a:extLst>
                <a:ext uri="{FF2B5EF4-FFF2-40B4-BE49-F238E27FC236}">
                  <a16:creationId xmlns:a16="http://schemas.microsoft.com/office/drawing/2014/main" id="{D886035A-D172-41E0-BEA7-C1C34BEFA222}"/>
                </a:ext>
              </a:extLst>
            </p:cNvPr>
            <p:cNvPicPr>
              <a:picLocks noChangeAspect="1"/>
            </p:cNvPicPr>
            <p:nvPr/>
          </p:nvPicPr>
          <p:blipFill>
            <a:blip r:embed="rId4"/>
            <a:stretch>
              <a:fillRect/>
            </a:stretch>
          </p:blipFill>
          <p:spPr>
            <a:xfrm>
              <a:off x="9259439" y="1997162"/>
              <a:ext cx="2663677" cy="1344150"/>
            </a:xfrm>
            <a:prstGeom prst="rect">
              <a:avLst/>
            </a:prstGeom>
            <a:ln>
              <a:solidFill>
                <a:schemeClr val="bg1">
                  <a:lumMod val="75000"/>
                </a:schemeClr>
              </a:solidFill>
            </a:ln>
          </p:spPr>
        </p:pic>
        <p:pic>
          <p:nvPicPr>
            <p:cNvPr id="49" name="Picture 48">
              <a:extLst>
                <a:ext uri="{FF2B5EF4-FFF2-40B4-BE49-F238E27FC236}">
                  <a16:creationId xmlns:a16="http://schemas.microsoft.com/office/drawing/2014/main" id="{B2209DFC-E343-47E5-8EF3-AB5C3F935DC7}"/>
                </a:ext>
              </a:extLst>
            </p:cNvPr>
            <p:cNvPicPr>
              <a:picLocks noChangeAspect="1"/>
            </p:cNvPicPr>
            <p:nvPr/>
          </p:nvPicPr>
          <p:blipFill>
            <a:blip r:embed="rId5"/>
            <a:stretch>
              <a:fillRect/>
            </a:stretch>
          </p:blipFill>
          <p:spPr>
            <a:xfrm>
              <a:off x="5862442" y="3549068"/>
              <a:ext cx="3193805" cy="1148400"/>
            </a:xfrm>
            <a:prstGeom prst="rect">
              <a:avLst/>
            </a:prstGeom>
            <a:ln>
              <a:solidFill>
                <a:schemeClr val="bg1">
                  <a:lumMod val="75000"/>
                </a:schemeClr>
              </a:solidFill>
            </a:ln>
          </p:spPr>
        </p:pic>
        <p:sp>
          <p:nvSpPr>
            <p:cNvPr id="3" name="TextBox 2">
              <a:extLst>
                <a:ext uri="{FF2B5EF4-FFF2-40B4-BE49-F238E27FC236}">
                  <a16:creationId xmlns:a16="http://schemas.microsoft.com/office/drawing/2014/main" id="{BCFEB2AB-2F37-4863-8747-81E29FE2E5D6}"/>
                </a:ext>
              </a:extLst>
            </p:cNvPr>
            <p:cNvSpPr txBox="1"/>
            <p:nvPr/>
          </p:nvSpPr>
          <p:spPr>
            <a:xfrm>
              <a:off x="9154396" y="3639913"/>
              <a:ext cx="2763898" cy="246221"/>
            </a:xfrm>
            <a:prstGeom prst="rect">
              <a:avLst/>
            </a:prstGeom>
            <a:noFill/>
          </p:spPr>
          <p:txBody>
            <a:bodyPr wrap="none" rtlCol="0">
              <a:spAutoFit/>
            </a:bodyPr>
            <a:lstStyle/>
            <a:p>
              <a:r>
                <a:rPr lang="en-US" sz="1000" dirty="0"/>
                <a:t>4. Databricks models with user uploaded data</a:t>
              </a:r>
            </a:p>
          </p:txBody>
        </p:sp>
        <p:sp>
          <p:nvSpPr>
            <p:cNvPr id="58" name="TextBox 57">
              <a:extLst>
                <a:ext uri="{FF2B5EF4-FFF2-40B4-BE49-F238E27FC236}">
                  <a16:creationId xmlns:a16="http://schemas.microsoft.com/office/drawing/2014/main" id="{AD9500F1-014F-482C-9D56-C4DAF14E8EBC}"/>
                </a:ext>
              </a:extLst>
            </p:cNvPr>
            <p:cNvSpPr txBox="1"/>
            <p:nvPr/>
          </p:nvSpPr>
          <p:spPr>
            <a:xfrm>
              <a:off x="5768698" y="1542379"/>
              <a:ext cx="2977097" cy="246221"/>
            </a:xfrm>
            <a:prstGeom prst="rect">
              <a:avLst/>
            </a:prstGeom>
            <a:noFill/>
          </p:spPr>
          <p:txBody>
            <a:bodyPr wrap="none" rtlCol="0">
              <a:spAutoFit/>
            </a:bodyPr>
            <a:lstStyle/>
            <a:p>
              <a:r>
                <a:rPr lang="en-US" sz="1000" dirty="0"/>
                <a:t>1. Databricks models with data pull from a source</a:t>
              </a:r>
            </a:p>
          </p:txBody>
        </p:sp>
        <p:sp>
          <p:nvSpPr>
            <p:cNvPr id="60" name="TextBox 59">
              <a:extLst>
                <a:ext uri="{FF2B5EF4-FFF2-40B4-BE49-F238E27FC236}">
                  <a16:creationId xmlns:a16="http://schemas.microsoft.com/office/drawing/2014/main" id="{40934FA5-E30E-4714-B6AF-B393BF1943D5}"/>
                </a:ext>
              </a:extLst>
            </p:cNvPr>
            <p:cNvSpPr txBox="1"/>
            <p:nvPr/>
          </p:nvSpPr>
          <p:spPr>
            <a:xfrm>
              <a:off x="9154396" y="1574404"/>
              <a:ext cx="2610832" cy="400110"/>
            </a:xfrm>
            <a:prstGeom prst="rect">
              <a:avLst/>
            </a:prstGeom>
            <a:noFill/>
          </p:spPr>
          <p:txBody>
            <a:bodyPr wrap="square" rtlCol="0">
              <a:spAutoFit/>
            </a:bodyPr>
            <a:lstStyle/>
            <a:p>
              <a:r>
                <a:rPr lang="en-US" sz="1000" dirty="0"/>
                <a:t>2. Databricks models with data pull and MB processing</a:t>
              </a:r>
            </a:p>
          </p:txBody>
        </p:sp>
        <p:sp>
          <p:nvSpPr>
            <p:cNvPr id="61" name="TextBox 60">
              <a:extLst>
                <a:ext uri="{FF2B5EF4-FFF2-40B4-BE49-F238E27FC236}">
                  <a16:creationId xmlns:a16="http://schemas.microsoft.com/office/drawing/2014/main" id="{095FE6CD-1C96-4E5B-B23B-DF9BD111C597}"/>
                </a:ext>
              </a:extLst>
            </p:cNvPr>
            <p:cNvSpPr txBox="1"/>
            <p:nvPr/>
          </p:nvSpPr>
          <p:spPr>
            <a:xfrm>
              <a:off x="5768697" y="3118127"/>
              <a:ext cx="3287550" cy="400110"/>
            </a:xfrm>
            <a:prstGeom prst="rect">
              <a:avLst/>
            </a:prstGeom>
            <a:noFill/>
          </p:spPr>
          <p:txBody>
            <a:bodyPr wrap="square" rtlCol="0">
              <a:spAutoFit/>
            </a:bodyPr>
            <a:lstStyle/>
            <a:p>
              <a:r>
                <a:rPr lang="en-US" sz="1000" dirty="0"/>
                <a:t>3. Databricks models with user input / data pull and MB processing</a:t>
              </a:r>
            </a:p>
          </p:txBody>
        </p:sp>
      </p:grpSp>
      <p:grpSp>
        <p:nvGrpSpPr>
          <p:cNvPr id="5" name="Group 4">
            <a:extLst>
              <a:ext uri="{FF2B5EF4-FFF2-40B4-BE49-F238E27FC236}">
                <a16:creationId xmlns:a16="http://schemas.microsoft.com/office/drawing/2014/main" id="{489303F5-20DA-4AA7-A671-67E8C3E42F71}"/>
              </a:ext>
            </a:extLst>
          </p:cNvPr>
          <p:cNvGrpSpPr/>
          <p:nvPr/>
        </p:nvGrpSpPr>
        <p:grpSpPr>
          <a:xfrm>
            <a:off x="7013514" y="867875"/>
            <a:ext cx="2924838" cy="993267"/>
            <a:chOff x="6567910" y="859934"/>
            <a:chExt cx="2925600" cy="993526"/>
          </a:xfrm>
        </p:grpSpPr>
        <p:pic>
          <p:nvPicPr>
            <p:cNvPr id="62" name="Picture 2" descr="Databricks - Unified Data Analytics">
              <a:extLst>
                <a:ext uri="{FF2B5EF4-FFF2-40B4-BE49-F238E27FC236}">
                  <a16:creationId xmlns:a16="http://schemas.microsoft.com/office/drawing/2014/main" id="{AAFA34B2-F8ED-4146-9DDD-385348E2C8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377" r="10994"/>
            <a:stretch/>
          </p:blipFill>
          <p:spPr bwMode="auto">
            <a:xfrm>
              <a:off x="8312942" y="1058948"/>
              <a:ext cx="1180568" cy="768706"/>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7CED1D46-2C6F-4E0F-BEE8-37187E8565F8}"/>
                </a:ext>
              </a:extLst>
            </p:cNvPr>
            <p:cNvGrpSpPr/>
            <p:nvPr/>
          </p:nvGrpSpPr>
          <p:grpSpPr>
            <a:xfrm>
              <a:off x="6567910" y="859934"/>
              <a:ext cx="1180568" cy="993526"/>
              <a:chOff x="10628233" y="2594391"/>
              <a:chExt cx="1180568" cy="993526"/>
            </a:xfrm>
          </p:grpSpPr>
          <p:sp>
            <p:nvSpPr>
              <p:cNvPr id="64" name="Rectangle 63">
                <a:extLst>
                  <a:ext uri="{FF2B5EF4-FFF2-40B4-BE49-F238E27FC236}">
                    <a16:creationId xmlns:a16="http://schemas.microsoft.com/office/drawing/2014/main" id="{AF1DED48-63A0-4DF5-B8E9-62EAD6F568A0}"/>
                  </a:ext>
                </a:extLst>
              </p:cNvPr>
              <p:cNvSpPr/>
              <p:nvPr/>
            </p:nvSpPr>
            <p:spPr>
              <a:xfrm>
                <a:off x="10779135" y="3341696"/>
                <a:ext cx="878767" cy="246221"/>
              </a:xfrm>
              <a:prstGeom prst="rect">
                <a:avLst/>
              </a:prstGeom>
            </p:spPr>
            <p:txBody>
              <a:bodyPr wrap="none">
                <a:spAutoFit/>
              </a:bodyPr>
              <a:lstStyle/>
              <a:p>
                <a:pPr algn="ctr"/>
                <a:r>
                  <a:rPr lang="en-US" sz="1000" b="1">
                    <a:latin typeface="Raleway" panose="020B0003030101060003" pitchFamily="34" charset="0"/>
                  </a:rPr>
                  <a:t>MODEL BOX</a:t>
                </a:r>
              </a:p>
            </p:txBody>
          </p:sp>
          <p:pic>
            <p:nvPicPr>
              <p:cNvPr id="65" name="Picture 64">
                <a:extLst>
                  <a:ext uri="{FF2B5EF4-FFF2-40B4-BE49-F238E27FC236}">
                    <a16:creationId xmlns:a16="http://schemas.microsoft.com/office/drawing/2014/main" id="{0CF94CD3-A5CF-43D7-94AB-642371CA19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8233" y="2594391"/>
                <a:ext cx="1180568" cy="834609"/>
              </a:xfrm>
              <a:prstGeom prst="rect">
                <a:avLst/>
              </a:prstGeom>
            </p:spPr>
          </p:pic>
        </p:grpSp>
        <p:sp>
          <p:nvSpPr>
            <p:cNvPr id="66" name="Cross 65">
              <a:extLst>
                <a:ext uri="{FF2B5EF4-FFF2-40B4-BE49-F238E27FC236}">
                  <a16:creationId xmlns:a16="http://schemas.microsoft.com/office/drawing/2014/main" id="{BEC4C2FE-D037-4C3F-9CC2-417162300307}"/>
                </a:ext>
              </a:extLst>
            </p:cNvPr>
            <p:cNvSpPr/>
            <p:nvPr/>
          </p:nvSpPr>
          <p:spPr>
            <a:xfrm>
              <a:off x="7894846" y="1224242"/>
              <a:ext cx="271728" cy="274320"/>
            </a:xfrm>
            <a:prstGeom prst="plus">
              <a:avLst>
                <a:gd name="adj" fmla="val 35257"/>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spTree>
    <p:extLst>
      <p:ext uri="{BB962C8B-B14F-4D97-AF65-F5344CB8AC3E}">
        <p14:creationId xmlns:p14="http://schemas.microsoft.com/office/powerpoint/2010/main" val="203922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E12D-494F-4A31-A4A1-9C389335548C}"/>
              </a:ext>
            </a:extLst>
          </p:cNvPr>
          <p:cNvSpPr>
            <a:spLocks noGrp="1"/>
          </p:cNvSpPr>
          <p:nvPr>
            <p:ph type="title"/>
          </p:nvPr>
        </p:nvSpPr>
        <p:spPr>
          <a:xfrm>
            <a:off x="621792" y="228600"/>
            <a:ext cx="10107612" cy="892630"/>
          </a:xfrm>
        </p:spPr>
        <p:txBody>
          <a:bodyPr>
            <a:normAutofit/>
          </a:bodyPr>
          <a:lstStyle/>
          <a:p>
            <a:r>
              <a:rPr lang="en-US" sz="2400" dirty="0"/>
              <a:t>Future vision for the Model Box ecosystem</a:t>
            </a:r>
          </a:p>
        </p:txBody>
      </p:sp>
      <p:cxnSp>
        <p:nvCxnSpPr>
          <p:cNvPr id="4" name="Straight Connector 3">
            <a:extLst>
              <a:ext uri="{FF2B5EF4-FFF2-40B4-BE49-F238E27FC236}">
                <a16:creationId xmlns:a16="http://schemas.microsoft.com/office/drawing/2014/main" id="{447767B2-CECF-4BFA-B8B6-DB835FF1EA4E}"/>
              </a:ext>
            </a:extLst>
          </p:cNvPr>
          <p:cNvCxnSpPr>
            <a:cxnSpLocks/>
            <a:stCxn id="23" idx="5"/>
            <a:endCxn id="17" idx="0"/>
          </p:cNvCxnSpPr>
          <p:nvPr/>
        </p:nvCxnSpPr>
        <p:spPr>
          <a:xfrm>
            <a:off x="4201523" y="2578960"/>
            <a:ext cx="1789439" cy="114250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FBE78-B310-4B22-BC60-6192A277B237}"/>
              </a:ext>
            </a:extLst>
          </p:cNvPr>
          <p:cNvCxnSpPr>
            <a:cxnSpLocks/>
            <a:stCxn id="26" idx="3"/>
            <a:endCxn id="17" idx="0"/>
          </p:cNvCxnSpPr>
          <p:nvPr/>
        </p:nvCxnSpPr>
        <p:spPr>
          <a:xfrm flipH="1">
            <a:off x="5990961" y="2578960"/>
            <a:ext cx="1780220" cy="114250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99934D6-5057-4F82-A5A5-438DDF41DA39}"/>
              </a:ext>
            </a:extLst>
          </p:cNvPr>
          <p:cNvCxnSpPr>
            <a:cxnSpLocks/>
            <a:stCxn id="17" idx="2"/>
            <a:endCxn id="29" idx="7"/>
          </p:cNvCxnSpPr>
          <p:nvPr/>
        </p:nvCxnSpPr>
        <p:spPr>
          <a:xfrm flipH="1">
            <a:off x="4210736" y="3967619"/>
            <a:ext cx="1780225" cy="790851"/>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A017F43-81D8-400E-8455-4A14D299DC1C}"/>
              </a:ext>
            </a:extLst>
          </p:cNvPr>
          <p:cNvCxnSpPr>
            <a:cxnSpLocks/>
            <a:stCxn id="17" idx="2"/>
            <a:endCxn id="32" idx="1"/>
          </p:cNvCxnSpPr>
          <p:nvPr/>
        </p:nvCxnSpPr>
        <p:spPr>
          <a:xfrm flipV="1">
            <a:off x="5990961" y="3899713"/>
            <a:ext cx="1789434" cy="679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161709C-C4A1-4C7B-B102-C6109E225746}"/>
              </a:ext>
            </a:extLst>
          </p:cNvPr>
          <p:cNvSpPr txBox="1"/>
          <p:nvPr/>
        </p:nvSpPr>
        <p:spPr>
          <a:xfrm>
            <a:off x="8938245" y="1562486"/>
            <a:ext cx="2681433" cy="1137242"/>
          </a:xfrm>
          <a:prstGeom prst="rect">
            <a:avLst/>
          </a:prstGeom>
          <a:noFill/>
        </p:spPr>
        <p:txBody>
          <a:bodyPr wrap="square"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To do: Automated generation </a:t>
            </a:r>
            <a:r>
              <a:rPr lang="en-US" sz="1100" dirty="0">
                <a:latin typeface="+mj-lt"/>
              </a:rPr>
              <a:t>of standardized </a:t>
            </a:r>
            <a:r>
              <a:rPr lang="en-US" sz="1100" b="1" dirty="0">
                <a:latin typeface="+mj-lt"/>
              </a:rPr>
              <a:t>content </a:t>
            </a:r>
            <a:r>
              <a:rPr lang="en-US" sz="1100" dirty="0">
                <a:latin typeface="+mj-lt"/>
              </a:rPr>
              <a:t>(e.g. slides with trends across months for specific client accounts): </a:t>
            </a:r>
            <a:r>
              <a:rPr lang="en-US" sz="1100" b="1" dirty="0">
                <a:latin typeface="+mj-lt"/>
              </a:rPr>
              <a:t>slide generation is already possible</a:t>
            </a:r>
            <a:r>
              <a:rPr lang="en-US" sz="1100" dirty="0">
                <a:latin typeface="+mj-lt"/>
              </a:rPr>
              <a:t>; automation depends on custom run scheduling </a:t>
            </a:r>
            <a:endParaRPr lang="en-US" sz="1100" b="1" dirty="0">
              <a:latin typeface="+mj-lt"/>
            </a:endParaRPr>
          </a:p>
        </p:txBody>
      </p:sp>
      <p:sp>
        <p:nvSpPr>
          <p:cNvPr id="20" name="TextBox 19">
            <a:extLst>
              <a:ext uri="{FF2B5EF4-FFF2-40B4-BE49-F238E27FC236}">
                <a16:creationId xmlns:a16="http://schemas.microsoft.com/office/drawing/2014/main" id="{65F75A63-50F7-41CD-ABC3-4C989316472A}"/>
              </a:ext>
            </a:extLst>
          </p:cNvPr>
          <p:cNvSpPr txBox="1"/>
          <p:nvPr/>
        </p:nvSpPr>
        <p:spPr>
          <a:xfrm>
            <a:off x="356379" y="1448468"/>
            <a:ext cx="2681433" cy="2846216"/>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Completed: Databricks integration: </a:t>
            </a:r>
            <a:r>
              <a:rPr lang="en-US" sz="1100" dirty="0">
                <a:latin typeface="+mj-lt"/>
              </a:rPr>
              <a:t>allowing notebooks as custom models; connecting to data sources through databricks</a:t>
            </a:r>
          </a:p>
          <a:p>
            <a:pPr marL="285664" indent="-285664">
              <a:lnSpc>
                <a:spcPct val="150000"/>
              </a:lnSpc>
              <a:buClr>
                <a:schemeClr val="accent2"/>
              </a:buClr>
              <a:buFont typeface="Raleway" panose="020B0003030101060003" pitchFamily="34" charset="0"/>
              <a:buChar char="—"/>
            </a:pPr>
            <a:r>
              <a:rPr lang="en-US" sz="1100" b="1" dirty="0">
                <a:latin typeface="+mj-lt"/>
              </a:rPr>
              <a:t>To do: Automated scheduled search data classification </a:t>
            </a:r>
            <a:r>
              <a:rPr lang="en-US" sz="1100" dirty="0">
                <a:latin typeface="+mj-lt"/>
              </a:rPr>
              <a:t>using predefined taxonomies</a:t>
            </a:r>
          </a:p>
          <a:p>
            <a:pPr marL="285664" indent="-285664">
              <a:lnSpc>
                <a:spcPct val="150000"/>
              </a:lnSpc>
              <a:buClr>
                <a:schemeClr val="accent2"/>
              </a:buClr>
              <a:buFont typeface="Raleway" panose="020B0003030101060003" pitchFamily="34" charset="0"/>
              <a:buChar char="—"/>
            </a:pPr>
            <a:r>
              <a:rPr lang="en-US" sz="1100" b="1" dirty="0">
                <a:latin typeface="+mj-lt"/>
              </a:rPr>
              <a:t>To do: Sequenced</a:t>
            </a:r>
            <a:r>
              <a:rPr lang="en-US" sz="1100" dirty="0">
                <a:latin typeface="+mj-lt"/>
              </a:rPr>
              <a:t> automatic </a:t>
            </a:r>
            <a:r>
              <a:rPr lang="en-US" sz="1100" b="1" dirty="0">
                <a:latin typeface="+mj-lt"/>
              </a:rPr>
              <a:t>classification</a:t>
            </a:r>
            <a:r>
              <a:rPr lang="en-US" sz="1100" dirty="0">
                <a:latin typeface="+mj-lt"/>
              </a:rPr>
              <a:t> (e.g. 1. industry; 2. brand/non-brand)</a:t>
            </a:r>
          </a:p>
          <a:p>
            <a:pPr marL="285664" indent="-285664">
              <a:lnSpc>
                <a:spcPct val="150000"/>
              </a:lnSpc>
              <a:buClr>
                <a:schemeClr val="accent2"/>
              </a:buClr>
              <a:buFont typeface="Raleway" panose="020B0003030101060003" pitchFamily="34" charset="0"/>
              <a:buChar char="—"/>
            </a:pPr>
            <a:r>
              <a:rPr lang="en-US" sz="1100" b="1" dirty="0">
                <a:latin typeface="+mj-lt"/>
              </a:rPr>
              <a:t>To do: </a:t>
            </a:r>
            <a:r>
              <a:rPr lang="en-US" sz="1100" dirty="0">
                <a:latin typeface="+mj-lt"/>
              </a:rPr>
              <a:t>Custom model box </a:t>
            </a:r>
            <a:r>
              <a:rPr lang="en-US" sz="1100" b="1" dirty="0">
                <a:latin typeface="+mj-lt"/>
              </a:rPr>
              <a:t>run scheduling</a:t>
            </a:r>
          </a:p>
        </p:txBody>
      </p:sp>
      <p:sp>
        <p:nvSpPr>
          <p:cNvPr id="21" name="TextBox 20">
            <a:extLst>
              <a:ext uri="{FF2B5EF4-FFF2-40B4-BE49-F238E27FC236}">
                <a16:creationId xmlns:a16="http://schemas.microsoft.com/office/drawing/2014/main" id="{C4F53F12-4109-4561-B424-1E207B05914B}"/>
              </a:ext>
            </a:extLst>
          </p:cNvPr>
          <p:cNvSpPr txBox="1"/>
          <p:nvPr/>
        </p:nvSpPr>
        <p:spPr>
          <a:xfrm>
            <a:off x="356379" y="4855811"/>
            <a:ext cx="2688751" cy="1100986"/>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To do: Automated anomaly monitoring </a:t>
            </a:r>
            <a:r>
              <a:rPr lang="en-US" sz="1100" dirty="0">
                <a:latin typeface="+mj-lt"/>
              </a:rPr>
              <a:t>and alerting (</a:t>
            </a:r>
            <a:r>
              <a:rPr lang="en-US" sz="1100" b="1" dirty="0">
                <a:latin typeface="+mj-lt"/>
              </a:rPr>
              <a:t>anomaly detection model completed</a:t>
            </a:r>
            <a:r>
              <a:rPr lang="en-US" sz="1100" dirty="0">
                <a:latin typeface="+mj-lt"/>
              </a:rPr>
              <a:t>)</a:t>
            </a:r>
          </a:p>
          <a:p>
            <a:pPr marL="285664" indent="-285664">
              <a:lnSpc>
                <a:spcPct val="150000"/>
              </a:lnSpc>
              <a:buClr>
                <a:schemeClr val="accent2"/>
              </a:buClr>
              <a:buFont typeface="Raleway" panose="020B0003030101060003" pitchFamily="34" charset="0"/>
              <a:buChar char="—"/>
            </a:pPr>
            <a:r>
              <a:rPr lang="en-US" sz="1100" b="1" dirty="0">
                <a:latin typeface="+mj-lt"/>
              </a:rPr>
              <a:t>To do: </a:t>
            </a:r>
            <a:r>
              <a:rPr lang="en-US" sz="1100" dirty="0">
                <a:latin typeface="+mj-lt"/>
              </a:rPr>
              <a:t>Scheduled models’ </a:t>
            </a:r>
            <a:r>
              <a:rPr lang="en-US" sz="1100" b="1" dirty="0">
                <a:latin typeface="+mj-lt"/>
              </a:rPr>
              <a:t>curation pipeline</a:t>
            </a:r>
          </a:p>
        </p:txBody>
      </p:sp>
      <p:sp>
        <p:nvSpPr>
          <p:cNvPr id="23" name="Oval 22">
            <a:extLst>
              <a:ext uri="{FF2B5EF4-FFF2-40B4-BE49-F238E27FC236}">
                <a16:creationId xmlns:a16="http://schemas.microsoft.com/office/drawing/2014/main" id="{CA42CC9D-FD3B-4A26-888C-B40347E02B08}"/>
              </a:ext>
            </a:extLst>
          </p:cNvPr>
          <p:cNvSpPr>
            <a:spLocks noChangeAspect="1"/>
          </p:cNvSpPr>
          <p:nvPr/>
        </p:nvSpPr>
        <p:spPr>
          <a:xfrm>
            <a:off x="3109121" y="1486559"/>
            <a:ext cx="1279827" cy="1279827"/>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6" name="Oval 25">
            <a:extLst>
              <a:ext uri="{FF2B5EF4-FFF2-40B4-BE49-F238E27FC236}">
                <a16:creationId xmlns:a16="http://schemas.microsoft.com/office/drawing/2014/main" id="{7AF587AE-A14A-4E16-BF9C-D79B0E2405E1}"/>
              </a:ext>
            </a:extLst>
          </p:cNvPr>
          <p:cNvSpPr>
            <a:spLocks noChangeAspect="1"/>
          </p:cNvSpPr>
          <p:nvPr/>
        </p:nvSpPr>
        <p:spPr>
          <a:xfrm>
            <a:off x="7583755" y="1486559"/>
            <a:ext cx="1279827" cy="1279827"/>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9" name="Oval 28">
            <a:extLst>
              <a:ext uri="{FF2B5EF4-FFF2-40B4-BE49-F238E27FC236}">
                <a16:creationId xmlns:a16="http://schemas.microsoft.com/office/drawing/2014/main" id="{C8533562-B94D-42D1-ABB8-FB7683669DF8}"/>
              </a:ext>
            </a:extLst>
          </p:cNvPr>
          <p:cNvSpPr>
            <a:spLocks noChangeAspect="1"/>
          </p:cNvSpPr>
          <p:nvPr/>
        </p:nvSpPr>
        <p:spPr>
          <a:xfrm>
            <a:off x="3118335" y="4571043"/>
            <a:ext cx="1279827" cy="1279827"/>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52" name="Picture 51">
            <a:extLst>
              <a:ext uri="{FF2B5EF4-FFF2-40B4-BE49-F238E27FC236}">
                <a16:creationId xmlns:a16="http://schemas.microsoft.com/office/drawing/2014/main" id="{00E39154-6012-4595-B8FE-C61243ABA8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3370" y="1760807"/>
            <a:ext cx="731330" cy="731330"/>
          </a:xfrm>
          <a:prstGeom prst="rect">
            <a:avLst/>
          </a:prstGeom>
        </p:spPr>
      </p:pic>
      <p:pic>
        <p:nvPicPr>
          <p:cNvPr id="54" name="Picture 53">
            <a:extLst>
              <a:ext uri="{FF2B5EF4-FFF2-40B4-BE49-F238E27FC236}">
                <a16:creationId xmlns:a16="http://schemas.microsoft.com/office/drawing/2014/main" id="{35DF3246-44AB-451A-9E30-7CD482B39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587" y="1669391"/>
            <a:ext cx="914162" cy="914162"/>
          </a:xfrm>
          <a:prstGeom prst="rect">
            <a:avLst/>
          </a:prstGeom>
        </p:spPr>
      </p:pic>
      <p:pic>
        <p:nvPicPr>
          <p:cNvPr id="56" name="Picture 55">
            <a:extLst>
              <a:ext uri="{FF2B5EF4-FFF2-40B4-BE49-F238E27FC236}">
                <a16:creationId xmlns:a16="http://schemas.microsoft.com/office/drawing/2014/main" id="{49167A0B-61B3-4ACA-B133-F76B97AB09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1168" y="4753876"/>
            <a:ext cx="914162" cy="914162"/>
          </a:xfrm>
          <a:prstGeom prst="rect">
            <a:avLst/>
          </a:prstGeom>
        </p:spPr>
      </p:pic>
      <p:sp>
        <p:nvSpPr>
          <p:cNvPr id="3" name="Arc 2">
            <a:extLst>
              <a:ext uri="{FF2B5EF4-FFF2-40B4-BE49-F238E27FC236}">
                <a16:creationId xmlns:a16="http://schemas.microsoft.com/office/drawing/2014/main" id="{1AA8CFF4-E638-46F5-93B5-A129FD42AB36}"/>
              </a:ext>
            </a:extLst>
          </p:cNvPr>
          <p:cNvSpPr/>
          <p:nvPr/>
        </p:nvSpPr>
        <p:spPr>
          <a:xfrm>
            <a:off x="3656647" y="1048683"/>
            <a:ext cx="4508481" cy="843910"/>
          </a:xfrm>
          <a:prstGeom prst="arc">
            <a:avLst>
              <a:gd name="adj1" fmla="val 10889148"/>
              <a:gd name="adj2" fmla="val 0"/>
            </a:avLst>
          </a:prstGeom>
          <a:ln>
            <a:prstDash val="lgDash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cxnSp>
        <p:nvCxnSpPr>
          <p:cNvPr id="24" name="Straight Connector 23">
            <a:extLst>
              <a:ext uri="{FF2B5EF4-FFF2-40B4-BE49-F238E27FC236}">
                <a16:creationId xmlns:a16="http://schemas.microsoft.com/office/drawing/2014/main" id="{4FA97D79-DFA0-47A7-BCD2-BAB36D3F5326}"/>
              </a:ext>
            </a:extLst>
          </p:cNvPr>
          <p:cNvCxnSpPr>
            <a:cxnSpLocks/>
          </p:cNvCxnSpPr>
          <p:nvPr/>
        </p:nvCxnSpPr>
        <p:spPr>
          <a:xfrm>
            <a:off x="8232882" y="2804416"/>
            <a:ext cx="0" cy="624584"/>
          </a:xfrm>
          <a:prstGeom prst="line">
            <a:avLst/>
          </a:prstGeom>
          <a:ln>
            <a:prstDash val="lgDashDot"/>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FF6269E-E6F9-4464-8B7B-3D036D088A74}"/>
              </a:ext>
            </a:extLst>
          </p:cNvPr>
          <p:cNvCxnSpPr>
            <a:cxnSpLocks/>
          </p:cNvCxnSpPr>
          <p:nvPr/>
        </p:nvCxnSpPr>
        <p:spPr>
          <a:xfrm>
            <a:off x="3762491" y="2794714"/>
            <a:ext cx="0" cy="1725075"/>
          </a:xfrm>
          <a:prstGeom prst="line">
            <a:avLst/>
          </a:prstGeom>
          <a:ln>
            <a:prstDash val="lgDashDot"/>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BFAEEC83-1961-4146-9301-1653266FAF80}"/>
              </a:ext>
            </a:extLst>
          </p:cNvPr>
          <p:cNvSpPr/>
          <p:nvPr/>
        </p:nvSpPr>
        <p:spPr>
          <a:xfrm>
            <a:off x="7426194" y="3429186"/>
            <a:ext cx="4200799" cy="1874019"/>
          </a:xfrm>
          <a:prstGeom prst="rect">
            <a:avLst/>
          </a:prstGeom>
          <a:solidFill>
            <a:schemeClr val="bg1"/>
          </a:solidFill>
          <a:ln w="19050">
            <a:solidFill>
              <a:srgbClr val="007635"/>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solidFill>
                  <a:schemeClr val="tx1"/>
                </a:solidFill>
              </a:rPr>
              <a:t>FY21 Q1-Q3: BEAGLE: Active</a:t>
            </a:r>
          </a:p>
        </p:txBody>
      </p:sp>
      <p:sp>
        <p:nvSpPr>
          <p:cNvPr id="19" name="TextBox 18">
            <a:extLst>
              <a:ext uri="{FF2B5EF4-FFF2-40B4-BE49-F238E27FC236}">
                <a16:creationId xmlns:a16="http://schemas.microsoft.com/office/drawing/2014/main" id="{8671C648-3537-4AF7-B915-68100E12E8D3}"/>
              </a:ext>
            </a:extLst>
          </p:cNvPr>
          <p:cNvSpPr txBox="1"/>
          <p:nvPr/>
        </p:nvSpPr>
        <p:spPr>
          <a:xfrm>
            <a:off x="8938246" y="3653471"/>
            <a:ext cx="2688751" cy="1602122"/>
          </a:xfrm>
          <a:prstGeom prst="rect">
            <a:avLst/>
          </a:prstGeom>
          <a:noFill/>
        </p:spPr>
        <p:txBody>
          <a:bodyPr wrap="square"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Discoverability of all content</a:t>
            </a:r>
            <a:r>
              <a:rPr lang="en-US" sz="1100" dirty="0">
                <a:latin typeface="+mj-lt"/>
              </a:rPr>
              <a:t>, including automatically generated, in the ML-powered tool</a:t>
            </a:r>
          </a:p>
          <a:p>
            <a:pPr marL="285664" indent="-285664">
              <a:lnSpc>
                <a:spcPct val="150000"/>
              </a:lnSpc>
              <a:buClr>
                <a:schemeClr val="accent2"/>
              </a:buClr>
              <a:buFont typeface="Raleway" panose="020B0003030101060003" pitchFamily="34" charset="0"/>
              <a:buChar char="—"/>
            </a:pPr>
            <a:r>
              <a:rPr lang="en-US" sz="1100" dirty="0">
                <a:latin typeface="+mj-lt"/>
              </a:rPr>
              <a:t>Functionalities include </a:t>
            </a:r>
            <a:r>
              <a:rPr lang="en-US" sz="1100" b="1" dirty="0">
                <a:latin typeface="+mj-lt"/>
              </a:rPr>
              <a:t>image-to-text &amp; OCR</a:t>
            </a:r>
            <a:r>
              <a:rPr lang="en-US" sz="1100" dirty="0">
                <a:latin typeface="+mj-lt"/>
              </a:rPr>
              <a:t> (screenshot indexing) and </a:t>
            </a:r>
            <a:r>
              <a:rPr lang="en-US" sz="1100" b="1" dirty="0">
                <a:latin typeface="+mj-lt"/>
              </a:rPr>
              <a:t>synonym recognition</a:t>
            </a:r>
          </a:p>
        </p:txBody>
      </p:sp>
      <p:sp>
        <p:nvSpPr>
          <p:cNvPr id="32" name="Oval 31">
            <a:extLst>
              <a:ext uri="{FF2B5EF4-FFF2-40B4-BE49-F238E27FC236}">
                <a16:creationId xmlns:a16="http://schemas.microsoft.com/office/drawing/2014/main" id="{08B1011A-6627-4184-AFB2-80012EE880A3}"/>
              </a:ext>
            </a:extLst>
          </p:cNvPr>
          <p:cNvSpPr>
            <a:spLocks noChangeAspect="1"/>
          </p:cNvSpPr>
          <p:nvPr/>
        </p:nvSpPr>
        <p:spPr>
          <a:xfrm>
            <a:off x="7592968" y="3712286"/>
            <a:ext cx="1279827" cy="1279827"/>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11" name="Picture 10" descr="A close up of an animal&#10;&#10;Description automatically generated">
            <a:extLst>
              <a:ext uri="{FF2B5EF4-FFF2-40B4-BE49-F238E27FC236}">
                <a16:creationId xmlns:a16="http://schemas.microsoft.com/office/drawing/2014/main" id="{DEBCE455-984E-4BE4-94C5-3C91082D74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8059" y="3860922"/>
            <a:ext cx="989645" cy="989645"/>
          </a:xfrm>
          <a:prstGeom prst="rect">
            <a:avLst/>
          </a:prstGeom>
        </p:spPr>
      </p:pic>
      <p:grpSp>
        <p:nvGrpSpPr>
          <p:cNvPr id="50" name="Group 49">
            <a:extLst>
              <a:ext uri="{FF2B5EF4-FFF2-40B4-BE49-F238E27FC236}">
                <a16:creationId xmlns:a16="http://schemas.microsoft.com/office/drawing/2014/main" id="{5DB56049-051C-4457-BCB1-5B89F912FFE2}"/>
              </a:ext>
            </a:extLst>
          </p:cNvPr>
          <p:cNvGrpSpPr/>
          <p:nvPr/>
        </p:nvGrpSpPr>
        <p:grpSpPr>
          <a:xfrm>
            <a:off x="4589496" y="3967619"/>
            <a:ext cx="3767236" cy="2783298"/>
            <a:chOff x="4590692" y="3967759"/>
            <a:chExt cx="3768217" cy="2784023"/>
          </a:xfrm>
        </p:grpSpPr>
        <p:cxnSp>
          <p:nvCxnSpPr>
            <p:cNvPr id="51" name="Straight Connector 50">
              <a:extLst>
                <a:ext uri="{FF2B5EF4-FFF2-40B4-BE49-F238E27FC236}">
                  <a16:creationId xmlns:a16="http://schemas.microsoft.com/office/drawing/2014/main" id="{5D7901A8-8B5F-4B96-8A19-8FF26FF2E2E8}"/>
                </a:ext>
              </a:extLst>
            </p:cNvPr>
            <p:cNvCxnSpPr>
              <a:cxnSpLocks/>
              <a:stCxn id="17" idx="2"/>
            </p:cNvCxnSpPr>
            <p:nvPr/>
          </p:nvCxnSpPr>
          <p:spPr>
            <a:xfrm flipH="1">
              <a:off x="5402236" y="3967759"/>
              <a:ext cx="590286" cy="142218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7045B9C3-36E8-4186-A1BB-A4222C76637F}"/>
                </a:ext>
              </a:extLst>
            </p:cNvPr>
            <p:cNvSpPr/>
            <p:nvPr/>
          </p:nvSpPr>
          <p:spPr>
            <a:xfrm>
              <a:off x="4590692" y="5005037"/>
              <a:ext cx="3768217" cy="1746745"/>
            </a:xfrm>
            <a:prstGeom prst="rect">
              <a:avLst/>
            </a:prstGeom>
            <a:solidFill>
              <a:schemeClr val="bg1"/>
            </a:solidFill>
            <a:ln w="19050">
              <a:solidFill>
                <a:srgbClr val="007635"/>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solidFill>
                    <a:schemeClr val="tx1"/>
                  </a:solidFill>
                </a:rPr>
                <a:t>FY21 Q3-Q4: Observatory: in Design</a:t>
              </a:r>
            </a:p>
            <a:p>
              <a:endParaRPr lang="en-US" sz="1600" dirty="0">
                <a:solidFill>
                  <a:schemeClr val="tx1"/>
                </a:solidFill>
              </a:endParaRPr>
            </a:p>
          </p:txBody>
        </p:sp>
        <p:sp>
          <p:nvSpPr>
            <p:cNvPr id="49" name="Oval 48">
              <a:extLst>
                <a:ext uri="{FF2B5EF4-FFF2-40B4-BE49-F238E27FC236}">
                  <a16:creationId xmlns:a16="http://schemas.microsoft.com/office/drawing/2014/main" id="{0E0A9311-D227-4624-8810-97788F23FF15}"/>
                </a:ext>
              </a:extLst>
            </p:cNvPr>
            <p:cNvSpPr>
              <a:spLocks noChangeAspect="1"/>
            </p:cNvSpPr>
            <p:nvPr/>
          </p:nvSpPr>
          <p:spPr>
            <a:xfrm>
              <a:off x="4707239" y="5389947"/>
              <a:ext cx="1280160" cy="1280160"/>
            </a:xfrm>
            <a:prstGeom prst="ellipse">
              <a:avLst/>
            </a:prstGeom>
            <a:solidFill>
              <a:schemeClr val="accent2">
                <a:lumMod val="75000"/>
              </a:schemeClr>
            </a:solidFill>
            <a:ln w="12700">
              <a:solidFill>
                <a:srgbClr val="0947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1" name="TextBox 40">
              <a:extLst>
                <a:ext uri="{FF2B5EF4-FFF2-40B4-BE49-F238E27FC236}">
                  <a16:creationId xmlns:a16="http://schemas.microsoft.com/office/drawing/2014/main" id="{8674B5D8-2F15-4C1E-B894-67B087E5C8C9}"/>
                </a:ext>
              </a:extLst>
            </p:cNvPr>
            <p:cNvSpPr txBox="1"/>
            <p:nvPr/>
          </p:nvSpPr>
          <p:spPr>
            <a:xfrm>
              <a:off x="6003678" y="5421351"/>
              <a:ext cx="2338952" cy="946702"/>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dirty="0">
                  <a:latin typeface="+mj-lt"/>
                </a:rPr>
                <a:t>Analyzing the search queries data pipeline to identify trends and inform analysis</a:t>
              </a:r>
            </a:p>
          </p:txBody>
        </p:sp>
        <p:pic>
          <p:nvPicPr>
            <p:cNvPr id="36" name="Picture 35" descr="A picture containing shape&#10;&#10;Description automatically generated">
              <a:extLst>
                <a:ext uri="{FF2B5EF4-FFF2-40B4-BE49-F238E27FC236}">
                  <a16:creationId xmlns:a16="http://schemas.microsoft.com/office/drawing/2014/main" id="{FAD307AE-0675-48C2-9E8A-05FE93A400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0950" y="5486003"/>
              <a:ext cx="1126272" cy="1126272"/>
            </a:xfrm>
            <a:prstGeom prst="rect">
              <a:avLst/>
            </a:prstGeom>
          </p:spPr>
        </p:pic>
      </p:grpSp>
      <p:grpSp>
        <p:nvGrpSpPr>
          <p:cNvPr id="69" name="Group 68">
            <a:extLst>
              <a:ext uri="{FF2B5EF4-FFF2-40B4-BE49-F238E27FC236}">
                <a16:creationId xmlns:a16="http://schemas.microsoft.com/office/drawing/2014/main" id="{495CAB1D-1D70-4C54-8EB5-6C13DF25AB5E}"/>
              </a:ext>
            </a:extLst>
          </p:cNvPr>
          <p:cNvGrpSpPr/>
          <p:nvPr/>
        </p:nvGrpSpPr>
        <p:grpSpPr>
          <a:xfrm>
            <a:off x="5173102" y="2845969"/>
            <a:ext cx="1635714" cy="1645491"/>
            <a:chOff x="5174450" y="2845817"/>
            <a:chExt cx="1636140" cy="1645920"/>
          </a:xfrm>
        </p:grpSpPr>
        <p:sp>
          <p:nvSpPr>
            <p:cNvPr id="8" name="Oval 7">
              <a:extLst>
                <a:ext uri="{FF2B5EF4-FFF2-40B4-BE49-F238E27FC236}">
                  <a16:creationId xmlns:a16="http://schemas.microsoft.com/office/drawing/2014/main" id="{8F085D6F-B4F6-4B08-A04F-0D883616D398}"/>
                </a:ext>
              </a:extLst>
            </p:cNvPr>
            <p:cNvSpPr>
              <a:spLocks noChangeAspect="1"/>
            </p:cNvSpPr>
            <p:nvPr/>
          </p:nvSpPr>
          <p:spPr>
            <a:xfrm>
              <a:off x="5174450" y="2845817"/>
              <a:ext cx="1636140" cy="1645920"/>
            </a:xfrm>
            <a:prstGeom prst="ellipse">
              <a:avLst/>
            </a:prstGeom>
            <a:solidFill>
              <a:schemeClr val="bg1"/>
            </a:solidFill>
            <a:ln w="571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17" name="Rectangle 16">
              <a:extLst>
                <a:ext uri="{FF2B5EF4-FFF2-40B4-BE49-F238E27FC236}">
                  <a16:creationId xmlns:a16="http://schemas.microsoft.com/office/drawing/2014/main" id="{F029A7C2-628F-4AFE-9F66-A17C741E2781}"/>
                </a:ext>
              </a:extLst>
            </p:cNvPr>
            <p:cNvSpPr/>
            <p:nvPr/>
          </p:nvSpPr>
          <p:spPr>
            <a:xfrm>
              <a:off x="5553138" y="3721538"/>
              <a:ext cx="878767" cy="246221"/>
            </a:xfrm>
            <a:prstGeom prst="rect">
              <a:avLst/>
            </a:prstGeom>
          </p:spPr>
          <p:txBody>
            <a:bodyPr wrap="none">
              <a:spAutoFit/>
            </a:bodyPr>
            <a:lstStyle/>
            <a:p>
              <a:pPr algn="ctr"/>
              <a:r>
                <a:rPr lang="en-US" sz="1000" b="1">
                  <a:latin typeface="Raleway" panose="020B0003030101060003" pitchFamily="34" charset="0"/>
                </a:rPr>
                <a:t>MODEL BOX</a:t>
              </a:r>
            </a:p>
          </p:txBody>
        </p:sp>
        <p:pic>
          <p:nvPicPr>
            <p:cNvPr id="30" name="Picture 29">
              <a:extLst>
                <a:ext uri="{FF2B5EF4-FFF2-40B4-BE49-F238E27FC236}">
                  <a16:creationId xmlns:a16="http://schemas.microsoft.com/office/drawing/2014/main" id="{2CCADB8E-A4F3-42E5-B5E2-F64923B3B4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02236" y="2974233"/>
              <a:ext cx="1180568" cy="834609"/>
            </a:xfrm>
            <a:prstGeom prst="rect">
              <a:avLst/>
            </a:prstGeom>
          </p:spPr>
        </p:pic>
      </p:grpSp>
    </p:spTree>
    <p:extLst>
      <p:ext uri="{BB962C8B-B14F-4D97-AF65-F5344CB8AC3E}">
        <p14:creationId xmlns:p14="http://schemas.microsoft.com/office/powerpoint/2010/main" val="541547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C7A3A2-4A2B-412C-8BB9-F2AB87CAF6BC}"/>
              </a:ext>
            </a:extLst>
          </p:cNvPr>
          <p:cNvSpPr>
            <a:spLocks noGrp="1"/>
          </p:cNvSpPr>
          <p:nvPr>
            <p:ph type="ctrTitle"/>
          </p:nvPr>
        </p:nvSpPr>
        <p:spPr/>
        <p:txBody>
          <a:bodyPr/>
          <a:lstStyle/>
          <a:p>
            <a:r>
              <a:rPr lang="en-US" dirty="0"/>
              <a:t>MODEL APPLICATION EXAMPLES</a:t>
            </a:r>
          </a:p>
        </p:txBody>
      </p:sp>
    </p:spTree>
    <p:extLst>
      <p:ext uri="{BB962C8B-B14F-4D97-AF65-F5344CB8AC3E}">
        <p14:creationId xmlns:p14="http://schemas.microsoft.com/office/powerpoint/2010/main" val="2327703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74CB-B05A-4481-927F-8F5619C6AD80}"/>
              </a:ext>
            </a:extLst>
          </p:cNvPr>
          <p:cNvSpPr>
            <a:spLocks noGrp="1"/>
          </p:cNvSpPr>
          <p:nvPr>
            <p:ph type="title"/>
          </p:nvPr>
        </p:nvSpPr>
        <p:spPr>
          <a:xfrm>
            <a:off x="2302449" y="914008"/>
            <a:ext cx="2897566" cy="886190"/>
          </a:xfrm>
        </p:spPr>
        <p:txBody>
          <a:bodyPr>
            <a:normAutofit/>
          </a:bodyPr>
          <a:lstStyle/>
          <a:p>
            <a:pPr algn="ctr"/>
            <a:r>
              <a:rPr lang="en-US" sz="2599"/>
              <a:t>Business Needs</a:t>
            </a:r>
          </a:p>
        </p:txBody>
      </p:sp>
      <p:graphicFrame>
        <p:nvGraphicFramePr>
          <p:cNvPr id="5" name="Content Placeholder 2">
            <a:extLst>
              <a:ext uri="{FF2B5EF4-FFF2-40B4-BE49-F238E27FC236}">
                <a16:creationId xmlns:a16="http://schemas.microsoft.com/office/drawing/2014/main" id="{E9262E24-DD17-4346-9B2D-B6A5500DB342}"/>
              </a:ext>
            </a:extLst>
          </p:cNvPr>
          <p:cNvGraphicFramePr>
            <a:graphicFrameLocks noGrp="1"/>
          </p:cNvGraphicFramePr>
          <p:nvPr>
            <p:ph idx="1"/>
          </p:nvPr>
        </p:nvGraphicFramePr>
        <p:xfrm>
          <a:off x="1534042" y="2220372"/>
          <a:ext cx="4434380" cy="3708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E2346CB2-163C-4DA5-8B10-AA911B358BC8}"/>
              </a:ext>
            </a:extLst>
          </p:cNvPr>
          <p:cNvSpPr txBox="1">
            <a:spLocks/>
          </p:cNvSpPr>
          <p:nvPr/>
        </p:nvSpPr>
        <p:spPr>
          <a:xfrm>
            <a:off x="8101676" y="914008"/>
            <a:ext cx="2356980" cy="886190"/>
          </a:xfrm>
          <a:prstGeom prst="rect">
            <a:avLst/>
          </a:prstGeom>
        </p:spPr>
        <p:txBody>
          <a:bodyPr vert="horz" lIns="91416" tIns="45708" rIns="91416" bIns="45708"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599" b="1"/>
              <a:t>Method</a:t>
            </a:r>
          </a:p>
        </p:txBody>
      </p:sp>
      <p:sp>
        <p:nvSpPr>
          <p:cNvPr id="3" name="Flowchart: Magnetic Disk 2">
            <a:extLst>
              <a:ext uri="{FF2B5EF4-FFF2-40B4-BE49-F238E27FC236}">
                <a16:creationId xmlns:a16="http://schemas.microsoft.com/office/drawing/2014/main" id="{82B2742D-F926-4521-A27F-02538CE37030}"/>
              </a:ext>
            </a:extLst>
          </p:cNvPr>
          <p:cNvSpPr/>
          <p:nvPr/>
        </p:nvSpPr>
        <p:spPr>
          <a:xfrm>
            <a:off x="7332390" y="2716199"/>
            <a:ext cx="687977" cy="6785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Box 18">
            <a:extLst>
              <a:ext uri="{FF2B5EF4-FFF2-40B4-BE49-F238E27FC236}">
                <a16:creationId xmlns:a16="http://schemas.microsoft.com/office/drawing/2014/main" id="{1FD95A02-90D9-4B54-A243-85D371368370}"/>
              </a:ext>
            </a:extLst>
          </p:cNvPr>
          <p:cNvSpPr txBox="1"/>
          <p:nvPr/>
        </p:nvSpPr>
        <p:spPr>
          <a:xfrm>
            <a:off x="6366612" y="1538525"/>
            <a:ext cx="2801026" cy="830524"/>
          </a:xfrm>
          <a:prstGeom prst="rect">
            <a:avLst/>
          </a:prstGeom>
          <a:noFill/>
        </p:spPr>
        <p:txBody>
          <a:bodyPr wrap="square" rtlCol="0">
            <a:spAutoFit/>
          </a:bodyPr>
          <a:lstStyle/>
          <a:p>
            <a:pPr algn="ctr"/>
            <a:r>
              <a:rPr lang="en-US" sz="2399"/>
              <a:t>Metric over 3.5 years</a:t>
            </a:r>
          </a:p>
        </p:txBody>
      </p:sp>
      <p:sp>
        <p:nvSpPr>
          <p:cNvPr id="31" name="TextBox 30">
            <a:extLst>
              <a:ext uri="{FF2B5EF4-FFF2-40B4-BE49-F238E27FC236}">
                <a16:creationId xmlns:a16="http://schemas.microsoft.com/office/drawing/2014/main" id="{724F403C-E92A-4BFD-899C-C0DADB041319}"/>
              </a:ext>
            </a:extLst>
          </p:cNvPr>
          <p:cNvSpPr txBox="1"/>
          <p:nvPr/>
        </p:nvSpPr>
        <p:spPr>
          <a:xfrm>
            <a:off x="6642777" y="4336578"/>
            <a:ext cx="4756262" cy="461417"/>
          </a:xfrm>
          <a:prstGeom prst="rect">
            <a:avLst/>
          </a:prstGeom>
          <a:noFill/>
        </p:spPr>
        <p:txBody>
          <a:bodyPr wrap="square" rtlCol="0">
            <a:spAutoFit/>
          </a:bodyPr>
          <a:lstStyle/>
          <a:p>
            <a:pPr algn="ctr"/>
            <a:r>
              <a:rPr lang="en-US" sz="2399"/>
              <a:t>Produce PowerPoint slides</a:t>
            </a:r>
          </a:p>
        </p:txBody>
      </p:sp>
      <p:sp>
        <p:nvSpPr>
          <p:cNvPr id="35" name="TextBox 34">
            <a:extLst>
              <a:ext uri="{FF2B5EF4-FFF2-40B4-BE49-F238E27FC236}">
                <a16:creationId xmlns:a16="http://schemas.microsoft.com/office/drawing/2014/main" id="{C09695E7-7772-4AFC-8CEA-2B2E645FC0D7}"/>
              </a:ext>
            </a:extLst>
          </p:cNvPr>
          <p:cNvSpPr txBox="1"/>
          <p:nvPr/>
        </p:nvSpPr>
        <p:spPr>
          <a:xfrm>
            <a:off x="9550007" y="1502500"/>
            <a:ext cx="2136925" cy="830524"/>
          </a:xfrm>
          <a:prstGeom prst="rect">
            <a:avLst/>
          </a:prstGeom>
          <a:noFill/>
        </p:spPr>
        <p:txBody>
          <a:bodyPr wrap="square" rtlCol="0">
            <a:spAutoFit/>
          </a:bodyPr>
          <a:lstStyle/>
          <a:p>
            <a:pPr algn="ctr"/>
            <a:r>
              <a:rPr lang="en-US" sz="2399"/>
              <a:t>Fit, compare, select models</a:t>
            </a:r>
          </a:p>
        </p:txBody>
      </p:sp>
      <p:pic>
        <p:nvPicPr>
          <p:cNvPr id="39" name="Picture 2" descr="Learn to Use Poisson Regression in R – Dataquest">
            <a:extLst>
              <a:ext uri="{FF2B5EF4-FFF2-40B4-BE49-F238E27FC236}">
                <a16:creationId xmlns:a16="http://schemas.microsoft.com/office/drawing/2014/main" id="{F0EEB633-F032-4CAC-B467-5BC823642B3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8924" b="126"/>
          <a:stretch/>
        </p:blipFill>
        <p:spPr bwMode="auto">
          <a:xfrm>
            <a:off x="9653357" y="2310040"/>
            <a:ext cx="2370630" cy="1540067"/>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Right 41">
            <a:extLst>
              <a:ext uri="{FF2B5EF4-FFF2-40B4-BE49-F238E27FC236}">
                <a16:creationId xmlns:a16="http://schemas.microsoft.com/office/drawing/2014/main" id="{CD09398B-AA22-489B-9717-A4051F74B9F2}"/>
              </a:ext>
            </a:extLst>
          </p:cNvPr>
          <p:cNvSpPr/>
          <p:nvPr/>
        </p:nvSpPr>
        <p:spPr>
          <a:xfrm>
            <a:off x="8716249" y="2817448"/>
            <a:ext cx="590288" cy="304721"/>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4" name="Arrow: Right 43">
            <a:extLst>
              <a:ext uri="{FF2B5EF4-FFF2-40B4-BE49-F238E27FC236}">
                <a16:creationId xmlns:a16="http://schemas.microsoft.com/office/drawing/2014/main" id="{90B201F7-AF9D-49E4-B42F-DA9608CF7973}"/>
              </a:ext>
            </a:extLst>
          </p:cNvPr>
          <p:cNvSpPr/>
          <p:nvPr/>
        </p:nvSpPr>
        <p:spPr>
          <a:xfrm rot="8081215">
            <a:off x="9570740" y="3835753"/>
            <a:ext cx="590288" cy="304721"/>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12" name="Picture 39" descr="A close up of a map&#10;&#10;Description automatically generated">
            <a:extLst>
              <a:ext uri="{FF2B5EF4-FFF2-40B4-BE49-F238E27FC236}">
                <a16:creationId xmlns:a16="http://schemas.microsoft.com/office/drawing/2014/main" id="{BC3F07C6-214D-4AB4-961C-D5BF83E3BCF4}"/>
              </a:ext>
            </a:extLst>
          </p:cNvPr>
          <p:cNvPicPr>
            <a:picLocks noChangeAspect="1"/>
          </p:cNvPicPr>
          <p:nvPr/>
        </p:nvPicPr>
        <p:blipFill>
          <a:blip r:embed="rId8"/>
          <a:stretch>
            <a:fillRect/>
          </a:stretch>
        </p:blipFill>
        <p:spPr>
          <a:xfrm>
            <a:off x="6672174" y="5159122"/>
            <a:ext cx="2065678" cy="1164461"/>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14" name="Picture 26" descr="A screenshot of text&#10;&#10;Description automatically generated">
            <a:extLst>
              <a:ext uri="{FF2B5EF4-FFF2-40B4-BE49-F238E27FC236}">
                <a16:creationId xmlns:a16="http://schemas.microsoft.com/office/drawing/2014/main" id="{C2FA09DE-0D6C-400F-9596-97AABE077527}"/>
              </a:ext>
            </a:extLst>
          </p:cNvPr>
          <p:cNvPicPr>
            <a:picLocks noChangeAspect="1"/>
          </p:cNvPicPr>
          <p:nvPr/>
        </p:nvPicPr>
        <p:blipFill>
          <a:blip r:embed="rId9"/>
          <a:stretch>
            <a:fillRect/>
          </a:stretch>
        </p:blipFill>
        <p:spPr>
          <a:xfrm>
            <a:off x="8269977" y="4951114"/>
            <a:ext cx="2020378" cy="113677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16" name="Picture 25" descr="A close up of a map&#10;&#10;Description automatically generated">
            <a:extLst>
              <a:ext uri="{FF2B5EF4-FFF2-40B4-BE49-F238E27FC236}">
                <a16:creationId xmlns:a16="http://schemas.microsoft.com/office/drawing/2014/main" id="{86015A01-59B1-4A55-B454-D5350417FE69}"/>
              </a:ext>
            </a:extLst>
          </p:cNvPr>
          <p:cNvPicPr>
            <a:picLocks noChangeAspect="1"/>
          </p:cNvPicPr>
          <p:nvPr/>
        </p:nvPicPr>
        <p:blipFill>
          <a:blip r:embed="rId10"/>
          <a:stretch>
            <a:fillRect/>
          </a:stretch>
        </p:blipFill>
        <p:spPr>
          <a:xfrm>
            <a:off x="10058977" y="4764040"/>
            <a:ext cx="1965011" cy="110657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17" name="Title 2">
            <a:extLst>
              <a:ext uri="{FF2B5EF4-FFF2-40B4-BE49-F238E27FC236}">
                <a16:creationId xmlns:a16="http://schemas.microsoft.com/office/drawing/2014/main" id="{766B55EC-A2FE-4308-B39D-B29E93477608}"/>
              </a:ext>
            </a:extLst>
          </p:cNvPr>
          <p:cNvSpPr txBox="1">
            <a:spLocks/>
          </p:cNvSpPr>
          <p:nvPr/>
        </p:nvSpPr>
        <p:spPr>
          <a:xfrm>
            <a:off x="608013" y="228600"/>
            <a:ext cx="10107612" cy="892630"/>
          </a:xfrm>
          <a:prstGeom prst="rect">
            <a:avLst/>
          </a:prstGeom>
        </p:spPr>
        <p:txBody>
          <a:bodyPr vert="horz" lIns="91440" tIns="91440" rIns="91440" bIns="91440" rtlCol="0" anchor="t" anchorCtr="0">
            <a:noAutofit/>
          </a:bodyPr>
          <a:lst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dirty="0"/>
              <a:t>Model Box: COVID modeling: methodology</a:t>
            </a:r>
          </a:p>
        </p:txBody>
      </p:sp>
    </p:spTree>
    <p:extLst>
      <p:ext uri="{BB962C8B-B14F-4D97-AF65-F5344CB8AC3E}">
        <p14:creationId xmlns:p14="http://schemas.microsoft.com/office/powerpoint/2010/main" val="125746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9" descr="A close up of a map&#10;&#10;Description automatically generated">
            <a:extLst>
              <a:ext uri="{FF2B5EF4-FFF2-40B4-BE49-F238E27FC236}">
                <a16:creationId xmlns:a16="http://schemas.microsoft.com/office/drawing/2014/main" id="{4C09A498-8724-45A8-900D-C89348AEB0F7}"/>
              </a:ext>
            </a:extLst>
          </p:cNvPr>
          <p:cNvPicPr>
            <a:picLocks noChangeAspect="1"/>
          </p:cNvPicPr>
          <p:nvPr/>
        </p:nvPicPr>
        <p:blipFill>
          <a:blip r:embed="rId2"/>
          <a:stretch>
            <a:fillRect/>
          </a:stretch>
        </p:blipFill>
        <p:spPr>
          <a:xfrm>
            <a:off x="6746061" y="1828960"/>
            <a:ext cx="4224909" cy="2381659"/>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1F6474CB-B05A-4481-927F-8F5619C6AD80}"/>
              </a:ext>
            </a:extLst>
          </p:cNvPr>
          <p:cNvSpPr>
            <a:spLocks noGrp="1"/>
          </p:cNvSpPr>
          <p:nvPr>
            <p:ph type="title"/>
          </p:nvPr>
        </p:nvSpPr>
        <p:spPr>
          <a:xfrm>
            <a:off x="2302449" y="914008"/>
            <a:ext cx="2897566" cy="886190"/>
          </a:xfrm>
        </p:spPr>
        <p:txBody>
          <a:bodyPr>
            <a:normAutofit/>
          </a:bodyPr>
          <a:lstStyle/>
          <a:p>
            <a:pPr algn="ctr"/>
            <a:r>
              <a:rPr lang="en-US" sz="2599" dirty="0">
                <a:solidFill>
                  <a:srgbClr val="3F3F3F"/>
                </a:solidFill>
              </a:rPr>
              <a:t>Inputs</a:t>
            </a:r>
          </a:p>
        </p:txBody>
      </p:sp>
      <p:sp>
        <p:nvSpPr>
          <p:cNvPr id="7" name="Title 1">
            <a:extLst>
              <a:ext uri="{FF2B5EF4-FFF2-40B4-BE49-F238E27FC236}">
                <a16:creationId xmlns:a16="http://schemas.microsoft.com/office/drawing/2014/main" id="{E2346CB2-163C-4DA5-8B10-AA911B358BC8}"/>
              </a:ext>
            </a:extLst>
          </p:cNvPr>
          <p:cNvSpPr txBox="1">
            <a:spLocks/>
          </p:cNvSpPr>
          <p:nvPr/>
        </p:nvSpPr>
        <p:spPr>
          <a:xfrm>
            <a:off x="7999066" y="632846"/>
            <a:ext cx="2356980" cy="886190"/>
          </a:xfrm>
          <a:prstGeom prst="rect">
            <a:avLst/>
          </a:prstGeom>
          <a:ln>
            <a:noFill/>
          </a:ln>
        </p:spPr>
        <p:txBody>
          <a:bodyPr vert="horz" lIns="91416" tIns="45708" rIns="91416" bIns="45708"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599" b="1">
                <a:cs typeface="Segoe UI Light"/>
              </a:rPr>
              <a:t>Results</a:t>
            </a:r>
          </a:p>
        </p:txBody>
      </p:sp>
      <p:pic>
        <p:nvPicPr>
          <p:cNvPr id="26" name="Picture 26" descr="A screenshot of text&#10;&#10;Description automatically generated">
            <a:extLst>
              <a:ext uri="{FF2B5EF4-FFF2-40B4-BE49-F238E27FC236}">
                <a16:creationId xmlns:a16="http://schemas.microsoft.com/office/drawing/2014/main" id="{E9B934C2-F547-4709-A3B5-6F171AADFBCF}"/>
              </a:ext>
            </a:extLst>
          </p:cNvPr>
          <p:cNvPicPr>
            <a:picLocks noChangeAspect="1"/>
          </p:cNvPicPr>
          <p:nvPr/>
        </p:nvPicPr>
        <p:blipFill>
          <a:blip r:embed="rId3"/>
          <a:stretch>
            <a:fillRect/>
          </a:stretch>
        </p:blipFill>
        <p:spPr>
          <a:xfrm>
            <a:off x="7332855" y="2674773"/>
            <a:ext cx="4132259" cy="2325038"/>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25" name="Picture 25" descr="A close up of a map&#10;&#10;Description automatically generated">
            <a:extLst>
              <a:ext uri="{FF2B5EF4-FFF2-40B4-BE49-F238E27FC236}">
                <a16:creationId xmlns:a16="http://schemas.microsoft.com/office/drawing/2014/main" id="{F85D2068-5CC1-431A-B5A9-8B66E8CE3BF0}"/>
              </a:ext>
            </a:extLst>
          </p:cNvPr>
          <p:cNvPicPr>
            <a:picLocks noChangeAspect="1"/>
          </p:cNvPicPr>
          <p:nvPr/>
        </p:nvPicPr>
        <p:blipFill>
          <a:blip r:embed="rId4"/>
          <a:stretch>
            <a:fillRect/>
          </a:stretch>
        </p:blipFill>
        <p:spPr>
          <a:xfrm>
            <a:off x="7904206" y="4086752"/>
            <a:ext cx="4019017" cy="2263270"/>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42" name="Picture 42" descr="A picture containing many&#10;&#10;Description automatically generated">
            <a:extLst>
              <a:ext uri="{FF2B5EF4-FFF2-40B4-BE49-F238E27FC236}">
                <a16:creationId xmlns:a16="http://schemas.microsoft.com/office/drawing/2014/main" id="{275C0475-5EDB-46BF-A38F-BCF0C50ADA70}"/>
              </a:ext>
            </a:extLst>
          </p:cNvPr>
          <p:cNvPicPr>
            <a:picLocks noChangeAspect="1"/>
          </p:cNvPicPr>
          <p:nvPr/>
        </p:nvPicPr>
        <p:blipFill>
          <a:blip r:embed="rId5"/>
          <a:stretch>
            <a:fillRect/>
          </a:stretch>
        </p:blipFill>
        <p:spPr>
          <a:xfrm>
            <a:off x="1148058" y="2798882"/>
            <a:ext cx="4616106" cy="2128556"/>
          </a:xfrm>
          <a:prstGeom prst="rect">
            <a:avLst/>
          </a:prstGeom>
          <a:ln w="3175">
            <a:solidFill>
              <a:schemeClr val="bg1">
                <a:lumMod val="75000"/>
              </a:schemeClr>
            </a:solidFill>
          </a:ln>
        </p:spPr>
      </p:pic>
      <p:sp>
        <p:nvSpPr>
          <p:cNvPr id="3" name="TextBox 2">
            <a:extLst>
              <a:ext uri="{FF2B5EF4-FFF2-40B4-BE49-F238E27FC236}">
                <a16:creationId xmlns:a16="http://schemas.microsoft.com/office/drawing/2014/main" id="{626ECF96-DB25-43B5-8A98-33DF7D53AA86}"/>
              </a:ext>
            </a:extLst>
          </p:cNvPr>
          <p:cNvSpPr txBox="1"/>
          <p:nvPr/>
        </p:nvSpPr>
        <p:spPr>
          <a:xfrm>
            <a:off x="1121610" y="2429647"/>
            <a:ext cx="3554037" cy="369332"/>
          </a:xfrm>
          <a:prstGeom prst="rect">
            <a:avLst/>
          </a:prstGeom>
          <a:noFill/>
        </p:spPr>
        <p:txBody>
          <a:bodyPr wrap="square" rtlCol="0">
            <a:spAutoFit/>
          </a:bodyPr>
          <a:lstStyle/>
          <a:p>
            <a:r>
              <a:rPr lang="en-US" sz="1800" dirty="0"/>
              <a:t>Agora daily grain export</a:t>
            </a:r>
          </a:p>
        </p:txBody>
      </p:sp>
      <p:sp>
        <p:nvSpPr>
          <p:cNvPr id="10" name="TextBox 9">
            <a:extLst>
              <a:ext uri="{FF2B5EF4-FFF2-40B4-BE49-F238E27FC236}">
                <a16:creationId xmlns:a16="http://schemas.microsoft.com/office/drawing/2014/main" id="{5F362E36-6CF2-4306-8020-D9EB6A13D4A3}"/>
              </a:ext>
            </a:extLst>
          </p:cNvPr>
          <p:cNvSpPr txBox="1"/>
          <p:nvPr/>
        </p:nvSpPr>
        <p:spPr>
          <a:xfrm>
            <a:off x="5956795" y="1423292"/>
            <a:ext cx="5933376" cy="369332"/>
          </a:xfrm>
          <a:prstGeom prst="rect">
            <a:avLst/>
          </a:prstGeom>
          <a:noFill/>
        </p:spPr>
        <p:txBody>
          <a:bodyPr wrap="square" rtlCol="0">
            <a:spAutoFit/>
          </a:bodyPr>
          <a:lstStyle/>
          <a:p>
            <a:r>
              <a:rPr lang="en-US" sz="1800" dirty="0"/>
              <a:t>PowerPoint deck with Forecasts, Seasonality and Trends </a:t>
            </a:r>
          </a:p>
        </p:txBody>
      </p:sp>
      <p:sp>
        <p:nvSpPr>
          <p:cNvPr id="11" name="Title 2">
            <a:extLst>
              <a:ext uri="{FF2B5EF4-FFF2-40B4-BE49-F238E27FC236}">
                <a16:creationId xmlns:a16="http://schemas.microsoft.com/office/drawing/2014/main" id="{D4D274C3-B427-4D0D-98EC-974E52651EF3}"/>
              </a:ext>
            </a:extLst>
          </p:cNvPr>
          <p:cNvSpPr txBox="1">
            <a:spLocks/>
          </p:cNvSpPr>
          <p:nvPr/>
        </p:nvSpPr>
        <p:spPr>
          <a:xfrm>
            <a:off x="608013" y="228600"/>
            <a:ext cx="10107612" cy="892630"/>
          </a:xfrm>
          <a:prstGeom prst="rect">
            <a:avLst/>
          </a:prstGeom>
        </p:spPr>
        <p:txBody>
          <a:bodyPr vert="horz" lIns="91440" tIns="91440" rIns="91440" bIns="91440" rtlCol="0" anchor="t" anchorCtr="0">
            <a:noAutofit/>
          </a:bodyPr>
          <a:lst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dirty="0"/>
              <a:t>Model Box: COVID modeling: components</a:t>
            </a:r>
          </a:p>
        </p:txBody>
      </p:sp>
    </p:spTree>
    <p:extLst>
      <p:ext uri="{BB962C8B-B14F-4D97-AF65-F5344CB8AC3E}">
        <p14:creationId xmlns:p14="http://schemas.microsoft.com/office/powerpoint/2010/main" val="1574735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74BF08F-5B3A-487C-9D87-CD9DA5DB411E}"/>
              </a:ext>
            </a:extLst>
          </p:cNvPr>
          <p:cNvSpPr txBox="1">
            <a:spLocks/>
          </p:cNvSpPr>
          <p:nvPr/>
        </p:nvSpPr>
        <p:spPr>
          <a:xfrm>
            <a:off x="-1" y="894"/>
            <a:ext cx="10512862" cy="986126"/>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endParaRPr kumimoji="0" lang="en-US" sz="3999" b="0"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4B4FD077-4ED3-47F7-A1DA-D3A0DDA3E026}"/>
              </a:ext>
            </a:extLst>
          </p:cNvPr>
          <p:cNvPicPr>
            <a:picLocks noChangeAspect="1"/>
          </p:cNvPicPr>
          <p:nvPr/>
        </p:nvPicPr>
        <p:blipFill>
          <a:blip r:embed="rId3"/>
          <a:stretch>
            <a:fillRect/>
          </a:stretch>
        </p:blipFill>
        <p:spPr>
          <a:xfrm>
            <a:off x="637975" y="2495685"/>
            <a:ext cx="6227762" cy="3375498"/>
          </a:xfrm>
          <a:prstGeom prst="rect">
            <a:avLst/>
          </a:prstGeom>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5E8FBC9D-3E02-4D19-887F-0CA2F2BA99E9}"/>
              </a:ext>
            </a:extLst>
          </p:cNvPr>
          <p:cNvSpPr txBox="1"/>
          <p:nvPr/>
        </p:nvSpPr>
        <p:spPr>
          <a:xfrm>
            <a:off x="837981" y="1128817"/>
            <a:ext cx="10512862" cy="646163"/>
          </a:xfrm>
          <a:prstGeom prst="rect">
            <a:avLst/>
          </a:prstGeom>
          <a:noFill/>
        </p:spPr>
        <p:txBody>
          <a:bodyPr wrap="square" rtlCol="0">
            <a:spAutoFit/>
          </a:bodyPr>
          <a:lstStyle/>
          <a:p>
            <a:r>
              <a:rPr lang="en-US" sz="1799" b="1" i="1" dirty="0">
                <a:latin typeface="Segoe UI Light" panose="020B0502040204020203" pitchFamily="34" charset="0"/>
                <a:cs typeface="Segoe UI Light" panose="020B0502040204020203" pitchFamily="34" charset="0"/>
              </a:rPr>
              <a:t>Use Case</a:t>
            </a:r>
            <a:r>
              <a:rPr lang="en-US" sz="1799" dirty="0">
                <a:latin typeface="Segoe UI Light" panose="020B0502040204020203" pitchFamily="34" charset="0"/>
                <a:cs typeface="Segoe UI Light" panose="020B0502040204020203" pitchFamily="34" charset="0"/>
              </a:rPr>
              <a:t>: Clustering model can be applied to raw data to identify previously unexpected trends, outliers, or potential taxonomy items.</a:t>
            </a:r>
          </a:p>
        </p:txBody>
      </p:sp>
      <p:sp>
        <p:nvSpPr>
          <p:cNvPr id="60" name="TextBox 59">
            <a:extLst>
              <a:ext uri="{FF2B5EF4-FFF2-40B4-BE49-F238E27FC236}">
                <a16:creationId xmlns:a16="http://schemas.microsoft.com/office/drawing/2014/main" id="{B4A6B034-D37A-435B-BAEE-AE5EA354D143}"/>
              </a:ext>
            </a:extLst>
          </p:cNvPr>
          <p:cNvSpPr txBox="1"/>
          <p:nvPr/>
        </p:nvSpPr>
        <p:spPr>
          <a:xfrm>
            <a:off x="478015" y="2139672"/>
            <a:ext cx="2511572" cy="276927"/>
          </a:xfrm>
          <a:prstGeom prst="rect">
            <a:avLst/>
          </a:prstGeom>
          <a:noFill/>
        </p:spPr>
        <p:txBody>
          <a:bodyPr wrap="square" rtlCol="0">
            <a:spAutoFit/>
          </a:bodyPr>
          <a:lstStyle/>
          <a:p>
            <a:r>
              <a:rPr lang="en-US" sz="1200" u="sng" dirty="0">
                <a:latin typeface="Segoe UI Light" panose="020B0502040204020203" pitchFamily="34" charset="0"/>
                <a:cs typeface="Segoe UI Light" panose="020B0502040204020203" pitchFamily="34" charset="0"/>
              </a:rPr>
              <a:t>Sample Clustering outputs: html, csv</a:t>
            </a:r>
          </a:p>
        </p:txBody>
      </p:sp>
      <p:graphicFrame>
        <p:nvGraphicFramePr>
          <p:cNvPr id="4" name="Table 3">
            <a:extLst>
              <a:ext uri="{FF2B5EF4-FFF2-40B4-BE49-F238E27FC236}">
                <a16:creationId xmlns:a16="http://schemas.microsoft.com/office/drawing/2014/main" id="{2ACBC7E5-308F-47C9-9A9E-EDE764CB113C}"/>
              </a:ext>
            </a:extLst>
          </p:cNvPr>
          <p:cNvGraphicFramePr>
            <a:graphicFrameLocks noGrp="1"/>
          </p:cNvGraphicFramePr>
          <p:nvPr>
            <p:extLst>
              <p:ext uri="{D42A27DB-BD31-4B8C-83A1-F6EECF244321}">
                <p14:modId xmlns:p14="http://schemas.microsoft.com/office/powerpoint/2010/main" val="4171825931"/>
              </p:ext>
            </p:extLst>
          </p:nvPr>
        </p:nvGraphicFramePr>
        <p:xfrm>
          <a:off x="7345036" y="3087540"/>
          <a:ext cx="3631254" cy="1809280"/>
        </p:xfrm>
        <a:graphic>
          <a:graphicData uri="http://schemas.openxmlformats.org/drawingml/2006/table">
            <a:tbl>
              <a:tblPr/>
              <a:tblGrid>
                <a:gridCol w="266631">
                  <a:extLst>
                    <a:ext uri="{9D8B030D-6E8A-4147-A177-3AD203B41FA5}">
                      <a16:colId xmlns:a16="http://schemas.microsoft.com/office/drawing/2014/main" val="948020047"/>
                    </a:ext>
                  </a:extLst>
                </a:gridCol>
                <a:gridCol w="520564">
                  <a:extLst>
                    <a:ext uri="{9D8B030D-6E8A-4147-A177-3AD203B41FA5}">
                      <a16:colId xmlns:a16="http://schemas.microsoft.com/office/drawing/2014/main" val="3644249706"/>
                    </a:ext>
                  </a:extLst>
                </a:gridCol>
                <a:gridCol w="2361585">
                  <a:extLst>
                    <a:ext uri="{9D8B030D-6E8A-4147-A177-3AD203B41FA5}">
                      <a16:colId xmlns:a16="http://schemas.microsoft.com/office/drawing/2014/main" val="3839757383"/>
                    </a:ext>
                  </a:extLst>
                </a:gridCol>
                <a:gridCol w="482474">
                  <a:extLst>
                    <a:ext uri="{9D8B030D-6E8A-4147-A177-3AD203B41FA5}">
                      <a16:colId xmlns:a16="http://schemas.microsoft.com/office/drawing/2014/main" val="1318826816"/>
                    </a:ext>
                  </a:extLst>
                </a:gridCol>
              </a:tblGrid>
              <a:tr h="180928">
                <a:tc>
                  <a:txBody>
                    <a:bodyPr/>
                    <a:lstStyle/>
                    <a:p>
                      <a:pPr algn="l" fontAlgn="b"/>
                      <a:endParaRPr lang="en-US" sz="1100" b="0" i="0" u="none" strike="noStrike">
                        <a:solidFill>
                          <a:srgbClr val="000000"/>
                        </a:solidFill>
                        <a:effectLst/>
                        <a:latin typeface="Calibri" panose="020F0502020204030204" pitchFamily="34" charset="0"/>
                      </a:endParaRP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index</a:t>
                      </a:r>
                    </a:p>
                  </a:txBody>
                  <a:tcPr marL="4762" marR="4762" marT="4762"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query</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label</a:t>
                      </a:r>
                    </a:p>
                  </a:txBody>
                  <a:tcPr marL="4762" marR="4762" marT="4762" marB="0" anchor="b">
                    <a:lnL>
                      <a:noFill/>
                    </a:lnL>
                    <a:lnR>
                      <a:noFill/>
                    </a:lnR>
                    <a:lnT>
                      <a:noFill/>
                    </a:lnT>
                    <a:lnB>
                      <a:noFill/>
                    </a:lnB>
                  </a:tcPr>
                </a:tc>
                <a:extLst>
                  <a:ext uri="{0D108BD9-81ED-4DB2-BD59-A6C34878D82A}">
                    <a16:rowId xmlns:a16="http://schemas.microsoft.com/office/drawing/2014/main" val="88652084"/>
                  </a:ext>
                </a:extLst>
              </a:tr>
              <a:tr h="180928">
                <a:tc>
                  <a:txBody>
                    <a:bodyPr/>
                    <a:lstStyle/>
                    <a:p>
                      <a:pPr algn="r" fontAlgn="b"/>
                      <a:r>
                        <a:rPr lang="en-US" sz="1100" b="0" i="0" u="none" strike="noStrike">
                          <a:solidFill>
                            <a:srgbClr val="000000"/>
                          </a:solidFill>
                          <a:effectLst/>
                          <a:latin typeface="Calibri" panose="020F0502020204030204" pitchFamily="34" charset="0"/>
                        </a:rPr>
                        <a:t>58</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783</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public schools topsfield ma</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1434199167"/>
                  </a:ext>
                </a:extLst>
              </a:tr>
              <a:tr h="180928">
                <a:tc>
                  <a:txBody>
                    <a:bodyPr/>
                    <a:lstStyle/>
                    <a:p>
                      <a:pPr algn="r" fontAlgn="b"/>
                      <a:r>
                        <a:rPr lang="en-US" sz="1100" b="0" i="0" u="none" strike="noStrike">
                          <a:solidFill>
                            <a:srgbClr val="000000"/>
                          </a:solidFill>
                          <a:effectLst/>
                          <a:latin typeface="Calibri" panose="020F0502020204030204" pitchFamily="34" charset="0"/>
                        </a:rPr>
                        <a:t>59</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452</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nettleton school district mississippi</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2997604960"/>
                  </a:ext>
                </a:extLst>
              </a:tr>
              <a:tr h="180928">
                <a:tc>
                  <a:txBody>
                    <a:bodyPr/>
                    <a:lstStyle/>
                    <a:p>
                      <a:pPr algn="r" fontAlgn="b"/>
                      <a:r>
                        <a:rPr lang="en-US" sz="1100" b="0" i="0" u="none" strike="noStrike">
                          <a:solidFill>
                            <a:srgbClr val="000000"/>
                          </a:solidFill>
                          <a:effectLst/>
                          <a:latin typeface="Calibri" panose="020F0502020204030204" pitchFamily="34" charset="0"/>
                        </a:rPr>
                        <a:t>60</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507</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edmonton public schools ca</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3883322909"/>
                  </a:ext>
                </a:extLst>
              </a:tr>
              <a:tr h="180928">
                <a:tc>
                  <a:txBody>
                    <a:bodyPr/>
                    <a:lstStyle/>
                    <a:p>
                      <a:pPr algn="r" fontAlgn="b"/>
                      <a:r>
                        <a:rPr lang="en-US" sz="1100" b="0" i="0" u="none" strike="noStrike">
                          <a:solidFill>
                            <a:srgbClr val="000000"/>
                          </a:solidFill>
                          <a:effectLst/>
                          <a:latin typeface="Calibri" panose="020F0502020204030204" pitchFamily="34" charset="0"/>
                        </a:rPr>
                        <a:t>61</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columbus public schools website</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2583078301"/>
                  </a:ext>
                </a:extLst>
              </a:tr>
              <a:tr h="180928">
                <a:tc>
                  <a:txBody>
                    <a:bodyPr/>
                    <a:lstStyle/>
                    <a:p>
                      <a:pPr algn="r" fontAlgn="b"/>
                      <a:r>
                        <a:rPr lang="en-US" sz="1100" b="0" i="0" u="none" strike="noStrike">
                          <a:solidFill>
                            <a:srgbClr val="000000"/>
                          </a:solidFill>
                          <a:effectLst/>
                          <a:latin typeface="Calibri" panose="020F0502020204030204" pitchFamily="34" charset="0"/>
                        </a:rPr>
                        <a:t>62</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624</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when expect federal tax refund nn2019</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220856734"/>
                  </a:ext>
                </a:extLst>
              </a:tr>
              <a:tr h="180928">
                <a:tc>
                  <a:txBody>
                    <a:bodyPr/>
                    <a:lstStyle/>
                    <a:p>
                      <a:pPr algn="r" fontAlgn="b"/>
                      <a:r>
                        <a:rPr lang="en-US" sz="1100" b="0" i="0" u="none" strike="noStrike">
                          <a:solidFill>
                            <a:srgbClr val="000000"/>
                          </a:solidFill>
                          <a:effectLst/>
                          <a:latin typeface="Calibri" panose="020F0502020204030204" pitchFamily="34" charset="0"/>
                        </a:rPr>
                        <a:t>63</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273</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phone number nys income tax</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4225259696"/>
                  </a:ext>
                </a:extLst>
              </a:tr>
              <a:tr h="180928">
                <a:tc>
                  <a:txBody>
                    <a:bodyPr/>
                    <a:lstStyle/>
                    <a:p>
                      <a:pPr algn="r" fontAlgn="b"/>
                      <a:r>
                        <a:rPr lang="en-US" sz="1100" b="0" i="0" u="none" strike="noStrike">
                          <a:solidFill>
                            <a:srgbClr val="000000"/>
                          </a:solidFill>
                          <a:effectLst/>
                          <a:latin typeface="Calibri" panose="020F0502020204030204" pitchFamily="34" charset="0"/>
                        </a:rPr>
                        <a:t>64</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686</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much fee filing taxes</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3150253161"/>
                  </a:ext>
                </a:extLst>
              </a:tr>
              <a:tr h="180928">
                <a:tc>
                  <a:txBody>
                    <a:bodyPr/>
                    <a:lstStyle/>
                    <a:p>
                      <a:pPr algn="r" fontAlgn="b"/>
                      <a:r>
                        <a:rPr lang="en-US" sz="1100" b="0" i="0" u="none" strike="noStrike">
                          <a:solidFill>
                            <a:srgbClr val="000000"/>
                          </a:solidFill>
                          <a:effectLst/>
                          <a:latin typeface="Calibri" panose="020F0502020204030204" pitchFamily="34" charset="0"/>
                        </a:rPr>
                        <a:t>65</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7</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dc first time tax abatement</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65977518"/>
                  </a:ext>
                </a:extLst>
              </a:tr>
              <a:tr h="180928">
                <a:tc>
                  <a:txBody>
                    <a:bodyPr/>
                    <a:lstStyle/>
                    <a:p>
                      <a:pPr algn="r" fontAlgn="b"/>
                      <a:r>
                        <a:rPr lang="en-US" sz="1100" b="0" i="0" u="none" strike="noStrike">
                          <a:solidFill>
                            <a:srgbClr val="000000"/>
                          </a:solidFill>
                          <a:effectLst/>
                          <a:latin typeface="Calibri" panose="020F0502020204030204" pitchFamily="34" charset="0"/>
                        </a:rPr>
                        <a:t>66</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491</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are requirements file income tax return</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3263571420"/>
                  </a:ext>
                </a:extLst>
              </a:tr>
            </a:tbl>
          </a:graphicData>
        </a:graphic>
      </p:graphicFrame>
      <p:sp>
        <p:nvSpPr>
          <p:cNvPr id="5" name="Arrow: Right 4">
            <a:extLst>
              <a:ext uri="{FF2B5EF4-FFF2-40B4-BE49-F238E27FC236}">
                <a16:creationId xmlns:a16="http://schemas.microsoft.com/office/drawing/2014/main" id="{4B525CE5-8E1B-48E1-95C3-83779A9034F9}"/>
              </a:ext>
            </a:extLst>
          </p:cNvPr>
          <p:cNvSpPr/>
          <p:nvPr/>
        </p:nvSpPr>
        <p:spPr>
          <a:xfrm rot="10800000">
            <a:off x="6981594" y="3992179"/>
            <a:ext cx="180928" cy="356013"/>
          </a:xfrm>
          <a:prstGeom prst="rightArrow">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itle 2">
            <a:extLst>
              <a:ext uri="{FF2B5EF4-FFF2-40B4-BE49-F238E27FC236}">
                <a16:creationId xmlns:a16="http://schemas.microsoft.com/office/drawing/2014/main" id="{17F27E84-EE1F-4ECD-905D-D9520C53C37A}"/>
              </a:ext>
            </a:extLst>
          </p:cNvPr>
          <p:cNvSpPr>
            <a:spLocks noGrp="1"/>
          </p:cNvSpPr>
          <p:nvPr>
            <p:ph type="title"/>
          </p:nvPr>
        </p:nvSpPr>
        <p:spPr/>
        <p:txBody>
          <a:bodyPr vert="horz" lIns="91440" tIns="91440" rIns="91440" bIns="91440" rtlCol="0" anchor="t" anchorCtr="0">
            <a:noAutofit/>
          </a:bodyPr>
          <a:lstStyle/>
          <a:p>
            <a:r>
              <a:rPr lang="en-US" sz="2400" dirty="0"/>
              <a:t>Custom Model: Clustering</a:t>
            </a:r>
          </a:p>
        </p:txBody>
      </p:sp>
    </p:spTree>
    <p:extLst>
      <p:ext uri="{BB962C8B-B14F-4D97-AF65-F5344CB8AC3E}">
        <p14:creationId xmlns:p14="http://schemas.microsoft.com/office/powerpoint/2010/main" val="398223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74BF08F-5B3A-487C-9D87-CD9DA5DB411E}"/>
              </a:ext>
            </a:extLst>
          </p:cNvPr>
          <p:cNvSpPr txBox="1">
            <a:spLocks/>
          </p:cNvSpPr>
          <p:nvPr/>
        </p:nvSpPr>
        <p:spPr>
          <a:xfrm>
            <a:off x="-1" y="894"/>
            <a:ext cx="10512862" cy="986126"/>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endParaRPr kumimoji="0" lang="en-US" sz="3999" b="0"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endParaRPr>
          </a:p>
        </p:txBody>
      </p:sp>
      <p:grpSp>
        <p:nvGrpSpPr>
          <p:cNvPr id="3" name="Group 2">
            <a:extLst>
              <a:ext uri="{FF2B5EF4-FFF2-40B4-BE49-F238E27FC236}">
                <a16:creationId xmlns:a16="http://schemas.microsoft.com/office/drawing/2014/main" id="{159FE6B1-B3DE-4BE0-B5A4-441F6C7381C9}"/>
              </a:ext>
            </a:extLst>
          </p:cNvPr>
          <p:cNvGrpSpPr/>
          <p:nvPr/>
        </p:nvGrpSpPr>
        <p:grpSpPr>
          <a:xfrm>
            <a:off x="478015" y="1124712"/>
            <a:ext cx="11310864" cy="4738356"/>
            <a:chOff x="478015" y="1817076"/>
            <a:chExt cx="11310864" cy="4738356"/>
          </a:xfrm>
        </p:grpSpPr>
        <p:pic>
          <p:nvPicPr>
            <p:cNvPr id="5" name="Picture 4">
              <a:extLst>
                <a:ext uri="{FF2B5EF4-FFF2-40B4-BE49-F238E27FC236}">
                  <a16:creationId xmlns:a16="http://schemas.microsoft.com/office/drawing/2014/main" id="{FC8A9785-02B9-4965-B213-9E41C53C3FEE}"/>
                </a:ext>
              </a:extLst>
            </p:cNvPr>
            <p:cNvPicPr>
              <a:picLocks noChangeAspect="1"/>
            </p:cNvPicPr>
            <p:nvPr/>
          </p:nvPicPr>
          <p:blipFill>
            <a:blip r:embed="rId3"/>
            <a:stretch>
              <a:fillRect/>
            </a:stretch>
          </p:blipFill>
          <p:spPr>
            <a:xfrm>
              <a:off x="639913" y="3182175"/>
              <a:ext cx="5996901" cy="3373257"/>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B56CE191-FD92-45E7-AB05-9C075A09F6E7}"/>
                </a:ext>
              </a:extLst>
            </p:cNvPr>
            <p:cNvPicPr>
              <a:picLocks noChangeAspect="1"/>
            </p:cNvPicPr>
            <p:nvPr/>
          </p:nvPicPr>
          <p:blipFill rotWithShape="1">
            <a:blip r:embed="rId4"/>
            <a:srcRect t="716"/>
            <a:stretch/>
          </p:blipFill>
          <p:spPr>
            <a:xfrm>
              <a:off x="7229497" y="3182176"/>
              <a:ext cx="4559382" cy="2556087"/>
            </a:xfrm>
            <a:prstGeom prst="rect">
              <a:avLst/>
            </a:prstGeom>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AE3CB9FA-A46D-4B90-8282-22CF7194564A}"/>
                </a:ext>
              </a:extLst>
            </p:cNvPr>
            <p:cNvSpPr txBox="1"/>
            <p:nvPr/>
          </p:nvSpPr>
          <p:spPr>
            <a:xfrm>
              <a:off x="837981" y="1817076"/>
              <a:ext cx="10512862" cy="553854"/>
            </a:xfrm>
            <a:prstGeom prst="rect">
              <a:avLst/>
            </a:prstGeom>
            <a:noFill/>
          </p:spPr>
          <p:txBody>
            <a:bodyPr wrap="square" rtlCol="0">
              <a:spAutoFit/>
            </a:bodyPr>
            <a:lstStyle/>
            <a:p>
              <a:r>
                <a:rPr lang="en-US" sz="1799" b="1" i="1" dirty="0">
                  <a:latin typeface="Segoe UI Light" panose="020B0502040204020203" pitchFamily="34" charset="0"/>
                  <a:cs typeface="Segoe UI Light" panose="020B0502040204020203" pitchFamily="34" charset="0"/>
                </a:rPr>
                <a:t>Use Case</a:t>
              </a:r>
              <a:r>
                <a:rPr lang="en-US" sz="1799" dirty="0">
                  <a:latin typeface="Segoe UI Light" panose="020B0502040204020203" pitchFamily="34" charset="0"/>
                  <a:cs typeface="Segoe UI Light" panose="020B0502040204020203" pitchFamily="34" charset="0"/>
                </a:rPr>
                <a:t>: Forecasting model can be applied to previously gathered historic data to calculate the trends.</a:t>
              </a:r>
            </a:p>
            <a:p>
              <a:r>
                <a:rPr lang="en-US" sz="1200" dirty="0">
                  <a:latin typeface="Segoe UI Light" panose="020B0502040204020203" pitchFamily="34" charset="0"/>
                  <a:cs typeface="Segoe UI Light" panose="020B0502040204020203" pitchFamily="34" charset="0"/>
                </a:rPr>
                <a:t>Application example below: work done by the ASD team on Improvement Direct 3rd Party &amp; Competitive trends with Retail</a:t>
              </a:r>
            </a:p>
          </p:txBody>
        </p:sp>
        <p:sp>
          <p:nvSpPr>
            <p:cNvPr id="60" name="TextBox 59">
              <a:extLst>
                <a:ext uri="{FF2B5EF4-FFF2-40B4-BE49-F238E27FC236}">
                  <a16:creationId xmlns:a16="http://schemas.microsoft.com/office/drawing/2014/main" id="{516B239B-00EF-4226-B4DF-81811BE07A16}"/>
                </a:ext>
              </a:extLst>
            </p:cNvPr>
            <p:cNvSpPr txBox="1"/>
            <p:nvPr/>
          </p:nvSpPr>
          <p:spPr>
            <a:xfrm>
              <a:off x="478015" y="2827931"/>
              <a:ext cx="5537703" cy="276927"/>
            </a:xfrm>
            <a:prstGeom prst="rect">
              <a:avLst/>
            </a:prstGeom>
            <a:noFill/>
          </p:spPr>
          <p:txBody>
            <a:bodyPr wrap="square" rtlCol="0">
              <a:spAutoFit/>
            </a:bodyPr>
            <a:lstStyle/>
            <a:p>
              <a:r>
                <a:rPr lang="en-US" sz="1200" u="sng" dirty="0">
                  <a:latin typeface="Segoe UI Light" panose="020B0502040204020203" pitchFamily="34" charset="0"/>
                  <a:cs typeface="Segoe UI Light" panose="020B0502040204020203" pitchFamily="34" charset="0"/>
                </a:rPr>
                <a:t>Sample Forecasting outputs: PowerPoint visual (right), applied in an ASD deliverable</a:t>
              </a:r>
            </a:p>
          </p:txBody>
        </p:sp>
        <p:sp>
          <p:nvSpPr>
            <p:cNvPr id="291" name="Arrow: Right 290">
              <a:extLst>
                <a:ext uri="{FF2B5EF4-FFF2-40B4-BE49-F238E27FC236}">
                  <a16:creationId xmlns:a16="http://schemas.microsoft.com/office/drawing/2014/main" id="{C5CF7E84-88DF-4C49-895A-C74F28F5CAEB}"/>
                </a:ext>
              </a:extLst>
            </p:cNvPr>
            <p:cNvSpPr/>
            <p:nvPr/>
          </p:nvSpPr>
          <p:spPr>
            <a:xfrm rot="10800000">
              <a:off x="6981594" y="4223357"/>
              <a:ext cx="180928" cy="356013"/>
            </a:xfrm>
            <a:prstGeom prst="rightArrow">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09EF290E-E9ED-4FD8-AA92-EC3236E25E18}"/>
              </a:ext>
            </a:extLst>
          </p:cNvPr>
          <p:cNvSpPr>
            <a:spLocks noGrp="1"/>
          </p:cNvSpPr>
          <p:nvPr>
            <p:ph type="title"/>
          </p:nvPr>
        </p:nvSpPr>
        <p:spPr/>
        <p:txBody>
          <a:bodyPr vert="horz" lIns="91440" tIns="91440" rIns="91440" bIns="91440" rtlCol="0" anchor="t" anchorCtr="0">
            <a:noAutofit/>
          </a:bodyPr>
          <a:lstStyle/>
          <a:p>
            <a:r>
              <a:rPr lang="en-US" sz="2400" dirty="0"/>
              <a:t>Custom Model: Forecasting</a:t>
            </a:r>
          </a:p>
        </p:txBody>
      </p:sp>
    </p:spTree>
    <p:extLst>
      <p:ext uri="{BB962C8B-B14F-4D97-AF65-F5344CB8AC3E}">
        <p14:creationId xmlns:p14="http://schemas.microsoft.com/office/powerpoint/2010/main" val="1710631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C0A62-5DCC-485E-B355-D14FE3F35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88" y="-64596"/>
            <a:ext cx="12185651" cy="6921704"/>
          </a:xfrm>
          <a:prstGeom prst="rect">
            <a:avLst/>
          </a:prstGeom>
        </p:spPr>
      </p:pic>
      <p:sp>
        <p:nvSpPr>
          <p:cNvPr id="31" name="Shape 1833"/>
          <p:cNvSpPr/>
          <p:nvPr/>
        </p:nvSpPr>
        <p:spPr>
          <a:xfrm>
            <a:off x="-7713" y="-64597"/>
            <a:ext cx="12185651" cy="6921704"/>
          </a:xfrm>
          <a:prstGeom prst="rect">
            <a:avLst/>
          </a:prstGeom>
          <a:solidFill>
            <a:schemeClr val="tx2">
              <a:lumMod val="50000"/>
              <a:alpha val="66000"/>
            </a:schemeClr>
          </a:solidFill>
          <a:ln w="12700">
            <a:miter lim="400000"/>
          </a:ln>
        </p:spPr>
        <p:txBody>
          <a:bodyPr lIns="0" tIns="0" rIns="0" bIns="0" anchor="ctr"/>
          <a:lstStyle/>
          <a:p>
            <a:pPr lvl="0" algn="ctr">
              <a:defRPr sz="3200">
                <a:solidFill>
                  <a:srgbClr val="FFFFFF"/>
                </a:solidFill>
              </a:defRPr>
            </a:pPr>
            <a:endParaRPr sz="4265">
              <a:latin typeface="Raleway"/>
              <a:cs typeface="Raleway"/>
            </a:endParaRPr>
          </a:p>
        </p:txBody>
      </p:sp>
      <p:sp>
        <p:nvSpPr>
          <p:cNvPr id="6" name="Rectangle 5"/>
          <p:cNvSpPr/>
          <p:nvPr/>
        </p:nvSpPr>
        <p:spPr>
          <a:xfrm>
            <a:off x="1282386" y="1227358"/>
            <a:ext cx="9624053" cy="21361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798" b="1" cap="all" dirty="0">
                <a:solidFill>
                  <a:schemeClr val="bg1"/>
                </a:solidFill>
                <a:latin typeface="Segoe UI Light" panose="020B0502040204020203" pitchFamily="34" charset="0"/>
                <a:cs typeface="Segoe UI Light" panose="020B0502040204020203" pitchFamily="34" charset="0"/>
              </a:rPr>
              <a:t>BEAGLE</a:t>
            </a:r>
          </a:p>
        </p:txBody>
      </p:sp>
      <p:grpSp>
        <p:nvGrpSpPr>
          <p:cNvPr id="7" name="Group 6"/>
          <p:cNvGrpSpPr/>
          <p:nvPr/>
        </p:nvGrpSpPr>
        <p:grpSpPr>
          <a:xfrm>
            <a:off x="3410015" y="3762386"/>
            <a:ext cx="1496297" cy="1496297"/>
            <a:chOff x="2580299" y="2821918"/>
            <a:chExt cx="1122808" cy="1122808"/>
          </a:xfrm>
        </p:grpSpPr>
        <p:sp>
          <p:nvSpPr>
            <p:cNvPr id="25" name="Oval 24"/>
            <p:cNvSpPr>
              <a:spLocks noChangeAspect="1"/>
            </p:cNvSpPr>
            <p:nvPr/>
          </p:nvSpPr>
          <p:spPr>
            <a:xfrm>
              <a:off x="2580299" y="2821918"/>
              <a:ext cx="1122808" cy="11228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7" name="Freeform 124"/>
            <p:cNvSpPr>
              <a:spLocks noEditPoints="1"/>
            </p:cNvSpPr>
            <p:nvPr/>
          </p:nvSpPr>
          <p:spPr bwMode="auto">
            <a:xfrm>
              <a:off x="2946988" y="3194308"/>
              <a:ext cx="358898" cy="357836"/>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0" name="Group 9"/>
          <p:cNvGrpSpPr/>
          <p:nvPr/>
        </p:nvGrpSpPr>
        <p:grpSpPr>
          <a:xfrm>
            <a:off x="5344487" y="3762386"/>
            <a:ext cx="1496297" cy="1496297"/>
            <a:chOff x="4018477" y="2821918"/>
            <a:chExt cx="1122808" cy="1122808"/>
          </a:xfrm>
        </p:grpSpPr>
        <p:sp>
          <p:nvSpPr>
            <p:cNvPr id="26" name="Oval 25"/>
            <p:cNvSpPr>
              <a:spLocks noChangeAspect="1"/>
            </p:cNvSpPr>
            <p:nvPr/>
          </p:nvSpPr>
          <p:spPr>
            <a:xfrm>
              <a:off x="4018477" y="2821918"/>
              <a:ext cx="1122808" cy="11228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8" name="Freeform 129"/>
            <p:cNvSpPr>
              <a:spLocks noEditPoints="1"/>
            </p:cNvSpPr>
            <p:nvPr/>
          </p:nvSpPr>
          <p:spPr bwMode="auto">
            <a:xfrm>
              <a:off x="4395319" y="3194308"/>
              <a:ext cx="357836" cy="357836"/>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6" name="Group 15"/>
          <p:cNvGrpSpPr/>
          <p:nvPr/>
        </p:nvGrpSpPr>
        <p:grpSpPr>
          <a:xfrm>
            <a:off x="7278959" y="3762386"/>
            <a:ext cx="1496297" cy="1496297"/>
            <a:chOff x="5468924" y="2821918"/>
            <a:chExt cx="1122808" cy="1122808"/>
          </a:xfrm>
        </p:grpSpPr>
        <p:sp>
          <p:nvSpPr>
            <p:cNvPr id="27" name="Oval 26"/>
            <p:cNvSpPr>
              <a:spLocks noChangeAspect="1"/>
            </p:cNvSpPr>
            <p:nvPr/>
          </p:nvSpPr>
          <p:spPr>
            <a:xfrm>
              <a:off x="5468924" y="2821918"/>
              <a:ext cx="1122808" cy="11228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0" name="Freeform 136"/>
            <p:cNvSpPr>
              <a:spLocks noEditPoints="1"/>
            </p:cNvSpPr>
            <p:nvPr/>
          </p:nvSpPr>
          <p:spPr bwMode="auto">
            <a:xfrm>
              <a:off x="5838646" y="3193247"/>
              <a:ext cx="357836" cy="359959"/>
            </a:xfrm>
            <a:custGeom>
              <a:avLst/>
              <a:gdLst>
                <a:gd name="T0" fmla="*/ 122 w 185"/>
                <a:gd name="T1" fmla="*/ 118 h 186"/>
                <a:gd name="T2" fmla="*/ 122 w 185"/>
                <a:gd name="T3" fmla="*/ 127 h 186"/>
                <a:gd name="T4" fmla="*/ 160 w 185"/>
                <a:gd name="T5" fmla="*/ 122 h 186"/>
                <a:gd name="T6" fmla="*/ 156 w 185"/>
                <a:gd name="T7" fmla="*/ 84 h 186"/>
                <a:gd name="T8" fmla="*/ 118 w 185"/>
                <a:gd name="T9" fmla="*/ 89 h 186"/>
                <a:gd name="T10" fmla="*/ 156 w 185"/>
                <a:gd name="T11" fmla="*/ 93 h 186"/>
                <a:gd name="T12" fmla="*/ 156 w 185"/>
                <a:gd name="T13" fmla="*/ 84 h 186"/>
                <a:gd name="T14" fmla="*/ 33 w 185"/>
                <a:gd name="T15" fmla="*/ 34 h 186"/>
                <a:gd name="T16" fmla="*/ 25 w 185"/>
                <a:gd name="T17" fmla="*/ 59 h 186"/>
                <a:gd name="T18" fmla="*/ 0 w 185"/>
                <a:gd name="T19" fmla="*/ 68 h 186"/>
                <a:gd name="T20" fmla="*/ 25 w 185"/>
                <a:gd name="T21" fmla="*/ 186 h 186"/>
                <a:gd name="T22" fmla="*/ 185 w 185"/>
                <a:gd name="T23" fmla="*/ 177 h 186"/>
                <a:gd name="T24" fmla="*/ 177 w 185"/>
                <a:gd name="T25" fmla="*/ 34 h 186"/>
                <a:gd name="T26" fmla="*/ 25 w 185"/>
                <a:gd name="T27" fmla="*/ 177 h 186"/>
                <a:gd name="T28" fmla="*/ 8 w 185"/>
                <a:gd name="T29" fmla="*/ 68 h 186"/>
                <a:gd name="T30" fmla="*/ 25 w 185"/>
                <a:gd name="T31" fmla="*/ 156 h 186"/>
                <a:gd name="T32" fmla="*/ 33 w 185"/>
                <a:gd name="T33" fmla="*/ 156 h 186"/>
                <a:gd name="T34" fmla="*/ 177 w 185"/>
                <a:gd name="T35" fmla="*/ 42 h 186"/>
                <a:gd name="T36" fmla="*/ 139 w 185"/>
                <a:gd name="T37" fmla="*/ 68 h 186"/>
                <a:gd name="T38" fmla="*/ 139 w 185"/>
                <a:gd name="T39" fmla="*/ 59 h 186"/>
                <a:gd name="T40" fmla="*/ 139 w 185"/>
                <a:gd name="T41" fmla="*/ 68 h 186"/>
                <a:gd name="T42" fmla="*/ 164 w 185"/>
                <a:gd name="T43" fmla="*/ 9 h 186"/>
                <a:gd name="T44" fmla="*/ 164 w 185"/>
                <a:gd name="T45" fmla="*/ 0 h 186"/>
                <a:gd name="T46" fmla="*/ 50 w 185"/>
                <a:gd name="T47" fmla="*/ 4 h 186"/>
                <a:gd name="T48" fmla="*/ 156 w 185"/>
                <a:gd name="T49" fmla="*/ 101 h 186"/>
                <a:gd name="T50" fmla="*/ 118 w 185"/>
                <a:gd name="T51" fmla="*/ 106 h 186"/>
                <a:gd name="T52" fmla="*/ 156 w 185"/>
                <a:gd name="T53" fmla="*/ 110 h 186"/>
                <a:gd name="T54" fmla="*/ 156 w 185"/>
                <a:gd name="T55" fmla="*/ 101 h 186"/>
                <a:gd name="T56" fmla="*/ 173 w 185"/>
                <a:gd name="T57" fmla="*/ 25 h 186"/>
                <a:gd name="T58" fmla="*/ 173 w 185"/>
                <a:gd name="T59" fmla="*/ 17 h 186"/>
                <a:gd name="T60" fmla="*/ 38 w 185"/>
                <a:gd name="T61" fmla="*/ 21 h 186"/>
                <a:gd name="T62" fmla="*/ 156 w 185"/>
                <a:gd name="T63" fmla="*/ 68 h 186"/>
                <a:gd name="T64" fmla="*/ 156 w 185"/>
                <a:gd name="T65" fmla="*/ 59 h 186"/>
                <a:gd name="T66" fmla="*/ 156 w 185"/>
                <a:gd name="T67" fmla="*/ 68 h 186"/>
                <a:gd name="T68" fmla="*/ 156 w 185"/>
                <a:gd name="T69" fmla="*/ 144 h 186"/>
                <a:gd name="T70" fmla="*/ 156 w 185"/>
                <a:gd name="T71" fmla="*/ 135 h 186"/>
                <a:gd name="T72" fmla="*/ 50 w 185"/>
                <a:gd name="T73" fmla="*/ 139 h 186"/>
                <a:gd name="T74" fmla="*/ 88 w 185"/>
                <a:gd name="T75" fmla="*/ 68 h 186"/>
                <a:gd name="T76" fmla="*/ 126 w 185"/>
                <a:gd name="T77" fmla="*/ 63 h 186"/>
                <a:gd name="T78" fmla="*/ 88 w 185"/>
                <a:gd name="T79" fmla="*/ 59 h 186"/>
                <a:gd name="T80" fmla="*/ 88 w 185"/>
                <a:gd name="T81" fmla="*/ 68 h 186"/>
                <a:gd name="T82" fmla="*/ 156 w 185"/>
                <a:gd name="T83" fmla="*/ 160 h 186"/>
                <a:gd name="T84" fmla="*/ 156 w 185"/>
                <a:gd name="T85" fmla="*/ 152 h 186"/>
                <a:gd name="T86" fmla="*/ 50 w 185"/>
                <a:gd name="T87" fmla="*/ 156 h 186"/>
                <a:gd name="T88" fmla="*/ 55 w 185"/>
                <a:gd name="T89" fmla="*/ 127 h 186"/>
                <a:gd name="T90" fmla="*/ 101 w 185"/>
                <a:gd name="T91" fmla="*/ 122 h 186"/>
                <a:gd name="T92" fmla="*/ 97 w 185"/>
                <a:gd name="T93" fmla="*/ 84 h 186"/>
                <a:gd name="T94" fmla="*/ 50 w 185"/>
                <a:gd name="T95" fmla="*/ 89 h 186"/>
                <a:gd name="T96" fmla="*/ 55 w 185"/>
                <a:gd name="T97" fmla="*/ 127 h 186"/>
                <a:gd name="T98" fmla="*/ 92 w 185"/>
                <a:gd name="T99" fmla="*/ 93 h 186"/>
                <a:gd name="T100" fmla="*/ 59 w 185"/>
                <a:gd name="T101" fmla="*/ 118 h 186"/>
                <a:gd name="T102" fmla="*/ 55 w 185"/>
                <a:gd name="T103" fmla="*/ 68 h 186"/>
                <a:gd name="T104" fmla="*/ 55 w 185"/>
                <a:gd name="T105" fmla="*/ 59 h 186"/>
                <a:gd name="T106" fmla="*/ 55 w 185"/>
                <a:gd name="T107" fmla="*/ 68 h 186"/>
                <a:gd name="T108" fmla="*/ 76 w 185"/>
                <a:gd name="T109" fmla="*/ 63 h 186"/>
                <a:gd name="T110" fmla="*/ 67 w 185"/>
                <a:gd name="T111" fmla="*/ 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5" h="186">
                  <a:moveTo>
                    <a:pt x="156" y="118"/>
                  </a:moveTo>
                  <a:cubicBezTo>
                    <a:pt x="122" y="118"/>
                    <a:pt x="122" y="118"/>
                    <a:pt x="122" y="118"/>
                  </a:cubicBezTo>
                  <a:cubicBezTo>
                    <a:pt x="120" y="118"/>
                    <a:pt x="118" y="120"/>
                    <a:pt x="118" y="122"/>
                  </a:cubicBezTo>
                  <a:cubicBezTo>
                    <a:pt x="118" y="125"/>
                    <a:pt x="120" y="127"/>
                    <a:pt x="122" y="127"/>
                  </a:cubicBezTo>
                  <a:cubicBezTo>
                    <a:pt x="156" y="127"/>
                    <a:pt x="156" y="127"/>
                    <a:pt x="156" y="127"/>
                  </a:cubicBezTo>
                  <a:cubicBezTo>
                    <a:pt x="158" y="127"/>
                    <a:pt x="160" y="125"/>
                    <a:pt x="160" y="122"/>
                  </a:cubicBezTo>
                  <a:cubicBezTo>
                    <a:pt x="160" y="120"/>
                    <a:pt x="158" y="118"/>
                    <a:pt x="156" y="118"/>
                  </a:cubicBezTo>
                  <a:close/>
                  <a:moveTo>
                    <a:pt x="156" y="84"/>
                  </a:moveTo>
                  <a:cubicBezTo>
                    <a:pt x="122" y="84"/>
                    <a:pt x="122" y="84"/>
                    <a:pt x="122" y="84"/>
                  </a:cubicBezTo>
                  <a:cubicBezTo>
                    <a:pt x="120" y="84"/>
                    <a:pt x="118" y="86"/>
                    <a:pt x="118" y="89"/>
                  </a:cubicBezTo>
                  <a:cubicBezTo>
                    <a:pt x="118" y="91"/>
                    <a:pt x="120" y="93"/>
                    <a:pt x="122" y="93"/>
                  </a:cubicBezTo>
                  <a:cubicBezTo>
                    <a:pt x="156" y="93"/>
                    <a:pt x="156" y="93"/>
                    <a:pt x="156" y="93"/>
                  </a:cubicBezTo>
                  <a:cubicBezTo>
                    <a:pt x="158" y="93"/>
                    <a:pt x="160" y="91"/>
                    <a:pt x="160" y="89"/>
                  </a:cubicBezTo>
                  <a:cubicBezTo>
                    <a:pt x="160" y="86"/>
                    <a:pt x="158" y="84"/>
                    <a:pt x="156" y="84"/>
                  </a:cubicBezTo>
                  <a:close/>
                  <a:moveTo>
                    <a:pt x="177" y="34"/>
                  </a:moveTo>
                  <a:cubicBezTo>
                    <a:pt x="33" y="34"/>
                    <a:pt x="33" y="34"/>
                    <a:pt x="33" y="34"/>
                  </a:cubicBezTo>
                  <a:cubicBezTo>
                    <a:pt x="29" y="34"/>
                    <a:pt x="25" y="38"/>
                    <a:pt x="25" y="42"/>
                  </a:cubicBezTo>
                  <a:cubicBezTo>
                    <a:pt x="25" y="59"/>
                    <a:pt x="25" y="59"/>
                    <a:pt x="25" y="59"/>
                  </a:cubicBezTo>
                  <a:cubicBezTo>
                    <a:pt x="8" y="59"/>
                    <a:pt x="8" y="59"/>
                    <a:pt x="8" y="59"/>
                  </a:cubicBezTo>
                  <a:cubicBezTo>
                    <a:pt x="3" y="59"/>
                    <a:pt x="0" y="63"/>
                    <a:pt x="0" y="68"/>
                  </a:cubicBezTo>
                  <a:cubicBezTo>
                    <a:pt x="0" y="160"/>
                    <a:pt x="0" y="160"/>
                    <a:pt x="0" y="160"/>
                  </a:cubicBezTo>
                  <a:cubicBezTo>
                    <a:pt x="0" y="174"/>
                    <a:pt x="11" y="186"/>
                    <a:pt x="25" y="186"/>
                  </a:cubicBezTo>
                  <a:cubicBezTo>
                    <a:pt x="177" y="186"/>
                    <a:pt x="177" y="186"/>
                    <a:pt x="177" y="186"/>
                  </a:cubicBezTo>
                  <a:cubicBezTo>
                    <a:pt x="182" y="186"/>
                    <a:pt x="185" y="182"/>
                    <a:pt x="185" y="177"/>
                  </a:cubicBezTo>
                  <a:cubicBezTo>
                    <a:pt x="185" y="42"/>
                    <a:pt x="185" y="42"/>
                    <a:pt x="185" y="42"/>
                  </a:cubicBezTo>
                  <a:cubicBezTo>
                    <a:pt x="185" y="38"/>
                    <a:pt x="182" y="34"/>
                    <a:pt x="177" y="34"/>
                  </a:cubicBezTo>
                  <a:close/>
                  <a:moveTo>
                    <a:pt x="177" y="177"/>
                  </a:moveTo>
                  <a:cubicBezTo>
                    <a:pt x="25" y="177"/>
                    <a:pt x="25" y="177"/>
                    <a:pt x="25" y="177"/>
                  </a:cubicBezTo>
                  <a:cubicBezTo>
                    <a:pt x="16" y="177"/>
                    <a:pt x="8" y="170"/>
                    <a:pt x="8" y="160"/>
                  </a:cubicBezTo>
                  <a:cubicBezTo>
                    <a:pt x="8" y="68"/>
                    <a:pt x="8" y="68"/>
                    <a:pt x="8" y="68"/>
                  </a:cubicBezTo>
                  <a:cubicBezTo>
                    <a:pt x="25" y="68"/>
                    <a:pt x="25" y="68"/>
                    <a:pt x="25" y="68"/>
                  </a:cubicBezTo>
                  <a:cubicBezTo>
                    <a:pt x="25" y="156"/>
                    <a:pt x="25" y="156"/>
                    <a:pt x="25" y="156"/>
                  </a:cubicBezTo>
                  <a:cubicBezTo>
                    <a:pt x="25" y="159"/>
                    <a:pt x="27" y="160"/>
                    <a:pt x="29" y="160"/>
                  </a:cubicBezTo>
                  <a:cubicBezTo>
                    <a:pt x="32" y="160"/>
                    <a:pt x="33" y="159"/>
                    <a:pt x="33" y="156"/>
                  </a:cubicBezTo>
                  <a:cubicBezTo>
                    <a:pt x="33" y="42"/>
                    <a:pt x="33" y="42"/>
                    <a:pt x="33" y="42"/>
                  </a:cubicBezTo>
                  <a:cubicBezTo>
                    <a:pt x="177" y="42"/>
                    <a:pt x="177" y="42"/>
                    <a:pt x="177" y="42"/>
                  </a:cubicBezTo>
                  <a:lnTo>
                    <a:pt x="177" y="177"/>
                  </a:lnTo>
                  <a:close/>
                  <a:moveTo>
                    <a:pt x="139" y="68"/>
                  </a:moveTo>
                  <a:cubicBezTo>
                    <a:pt x="141" y="68"/>
                    <a:pt x="143" y="66"/>
                    <a:pt x="143" y="63"/>
                  </a:cubicBezTo>
                  <a:cubicBezTo>
                    <a:pt x="143" y="61"/>
                    <a:pt x="141" y="59"/>
                    <a:pt x="139" y="59"/>
                  </a:cubicBezTo>
                  <a:cubicBezTo>
                    <a:pt x="137" y="59"/>
                    <a:pt x="135" y="61"/>
                    <a:pt x="135" y="63"/>
                  </a:cubicBezTo>
                  <a:cubicBezTo>
                    <a:pt x="135" y="66"/>
                    <a:pt x="137" y="68"/>
                    <a:pt x="139" y="68"/>
                  </a:cubicBezTo>
                  <a:close/>
                  <a:moveTo>
                    <a:pt x="55" y="9"/>
                  </a:moveTo>
                  <a:cubicBezTo>
                    <a:pt x="164" y="9"/>
                    <a:pt x="164" y="9"/>
                    <a:pt x="164" y="9"/>
                  </a:cubicBezTo>
                  <a:cubicBezTo>
                    <a:pt x="167" y="9"/>
                    <a:pt x="168" y="7"/>
                    <a:pt x="168" y="4"/>
                  </a:cubicBezTo>
                  <a:cubicBezTo>
                    <a:pt x="168" y="2"/>
                    <a:pt x="167" y="0"/>
                    <a:pt x="164" y="0"/>
                  </a:cubicBezTo>
                  <a:cubicBezTo>
                    <a:pt x="55" y="0"/>
                    <a:pt x="55" y="0"/>
                    <a:pt x="55" y="0"/>
                  </a:cubicBezTo>
                  <a:cubicBezTo>
                    <a:pt x="52" y="0"/>
                    <a:pt x="50" y="2"/>
                    <a:pt x="50" y="4"/>
                  </a:cubicBezTo>
                  <a:cubicBezTo>
                    <a:pt x="50" y="7"/>
                    <a:pt x="52" y="9"/>
                    <a:pt x="55" y="9"/>
                  </a:cubicBezTo>
                  <a:close/>
                  <a:moveTo>
                    <a:pt x="156" y="101"/>
                  </a:moveTo>
                  <a:cubicBezTo>
                    <a:pt x="122" y="101"/>
                    <a:pt x="122" y="101"/>
                    <a:pt x="122" y="101"/>
                  </a:cubicBezTo>
                  <a:cubicBezTo>
                    <a:pt x="120" y="101"/>
                    <a:pt x="118" y="103"/>
                    <a:pt x="118" y="106"/>
                  </a:cubicBezTo>
                  <a:cubicBezTo>
                    <a:pt x="118" y="108"/>
                    <a:pt x="120" y="110"/>
                    <a:pt x="122" y="110"/>
                  </a:cubicBezTo>
                  <a:cubicBezTo>
                    <a:pt x="156" y="110"/>
                    <a:pt x="156" y="110"/>
                    <a:pt x="156" y="110"/>
                  </a:cubicBezTo>
                  <a:cubicBezTo>
                    <a:pt x="158" y="110"/>
                    <a:pt x="160" y="108"/>
                    <a:pt x="160" y="106"/>
                  </a:cubicBezTo>
                  <a:cubicBezTo>
                    <a:pt x="160" y="103"/>
                    <a:pt x="158" y="101"/>
                    <a:pt x="156" y="101"/>
                  </a:cubicBezTo>
                  <a:close/>
                  <a:moveTo>
                    <a:pt x="42" y="25"/>
                  </a:moveTo>
                  <a:cubicBezTo>
                    <a:pt x="173" y="25"/>
                    <a:pt x="173" y="25"/>
                    <a:pt x="173" y="25"/>
                  </a:cubicBezTo>
                  <a:cubicBezTo>
                    <a:pt x="175" y="25"/>
                    <a:pt x="177" y="24"/>
                    <a:pt x="177" y="21"/>
                  </a:cubicBezTo>
                  <a:cubicBezTo>
                    <a:pt x="177" y="19"/>
                    <a:pt x="175" y="17"/>
                    <a:pt x="173" y="17"/>
                  </a:cubicBezTo>
                  <a:cubicBezTo>
                    <a:pt x="42" y="17"/>
                    <a:pt x="42" y="17"/>
                    <a:pt x="42" y="17"/>
                  </a:cubicBezTo>
                  <a:cubicBezTo>
                    <a:pt x="40" y="17"/>
                    <a:pt x="38" y="19"/>
                    <a:pt x="38" y="21"/>
                  </a:cubicBezTo>
                  <a:cubicBezTo>
                    <a:pt x="38" y="24"/>
                    <a:pt x="40" y="25"/>
                    <a:pt x="42" y="25"/>
                  </a:cubicBezTo>
                  <a:close/>
                  <a:moveTo>
                    <a:pt x="156" y="68"/>
                  </a:moveTo>
                  <a:cubicBezTo>
                    <a:pt x="158" y="68"/>
                    <a:pt x="160" y="66"/>
                    <a:pt x="160" y="63"/>
                  </a:cubicBezTo>
                  <a:cubicBezTo>
                    <a:pt x="160" y="61"/>
                    <a:pt x="158" y="59"/>
                    <a:pt x="156" y="59"/>
                  </a:cubicBezTo>
                  <a:cubicBezTo>
                    <a:pt x="153" y="59"/>
                    <a:pt x="152" y="61"/>
                    <a:pt x="152" y="63"/>
                  </a:cubicBezTo>
                  <a:cubicBezTo>
                    <a:pt x="152" y="66"/>
                    <a:pt x="153" y="68"/>
                    <a:pt x="156" y="68"/>
                  </a:cubicBezTo>
                  <a:close/>
                  <a:moveTo>
                    <a:pt x="55" y="144"/>
                  </a:moveTo>
                  <a:cubicBezTo>
                    <a:pt x="156" y="144"/>
                    <a:pt x="156" y="144"/>
                    <a:pt x="156" y="144"/>
                  </a:cubicBezTo>
                  <a:cubicBezTo>
                    <a:pt x="158" y="144"/>
                    <a:pt x="160" y="142"/>
                    <a:pt x="160" y="139"/>
                  </a:cubicBezTo>
                  <a:cubicBezTo>
                    <a:pt x="160" y="137"/>
                    <a:pt x="158" y="135"/>
                    <a:pt x="156" y="135"/>
                  </a:cubicBezTo>
                  <a:cubicBezTo>
                    <a:pt x="55" y="135"/>
                    <a:pt x="55" y="135"/>
                    <a:pt x="55" y="135"/>
                  </a:cubicBezTo>
                  <a:cubicBezTo>
                    <a:pt x="52" y="135"/>
                    <a:pt x="50" y="137"/>
                    <a:pt x="50" y="139"/>
                  </a:cubicBezTo>
                  <a:cubicBezTo>
                    <a:pt x="50" y="142"/>
                    <a:pt x="52" y="144"/>
                    <a:pt x="55" y="144"/>
                  </a:cubicBezTo>
                  <a:close/>
                  <a:moveTo>
                    <a:pt x="88" y="68"/>
                  </a:moveTo>
                  <a:cubicBezTo>
                    <a:pt x="122" y="68"/>
                    <a:pt x="122" y="68"/>
                    <a:pt x="122" y="68"/>
                  </a:cubicBezTo>
                  <a:cubicBezTo>
                    <a:pt x="124" y="68"/>
                    <a:pt x="126" y="66"/>
                    <a:pt x="126" y="63"/>
                  </a:cubicBezTo>
                  <a:cubicBezTo>
                    <a:pt x="126" y="61"/>
                    <a:pt x="124" y="59"/>
                    <a:pt x="122" y="59"/>
                  </a:cubicBezTo>
                  <a:cubicBezTo>
                    <a:pt x="88" y="59"/>
                    <a:pt x="88" y="59"/>
                    <a:pt x="88" y="59"/>
                  </a:cubicBezTo>
                  <a:cubicBezTo>
                    <a:pt x="86" y="59"/>
                    <a:pt x="84" y="61"/>
                    <a:pt x="84" y="63"/>
                  </a:cubicBezTo>
                  <a:cubicBezTo>
                    <a:pt x="84" y="66"/>
                    <a:pt x="86" y="68"/>
                    <a:pt x="88" y="68"/>
                  </a:cubicBezTo>
                  <a:close/>
                  <a:moveTo>
                    <a:pt x="55" y="160"/>
                  </a:moveTo>
                  <a:cubicBezTo>
                    <a:pt x="156" y="160"/>
                    <a:pt x="156" y="160"/>
                    <a:pt x="156" y="160"/>
                  </a:cubicBezTo>
                  <a:cubicBezTo>
                    <a:pt x="158" y="160"/>
                    <a:pt x="160" y="159"/>
                    <a:pt x="160" y="156"/>
                  </a:cubicBezTo>
                  <a:cubicBezTo>
                    <a:pt x="160" y="154"/>
                    <a:pt x="158" y="152"/>
                    <a:pt x="156" y="152"/>
                  </a:cubicBezTo>
                  <a:cubicBezTo>
                    <a:pt x="55" y="152"/>
                    <a:pt x="55" y="152"/>
                    <a:pt x="55" y="152"/>
                  </a:cubicBezTo>
                  <a:cubicBezTo>
                    <a:pt x="52" y="152"/>
                    <a:pt x="50" y="154"/>
                    <a:pt x="50" y="156"/>
                  </a:cubicBezTo>
                  <a:cubicBezTo>
                    <a:pt x="50" y="159"/>
                    <a:pt x="52" y="160"/>
                    <a:pt x="55" y="160"/>
                  </a:cubicBezTo>
                  <a:close/>
                  <a:moveTo>
                    <a:pt x="55" y="127"/>
                  </a:moveTo>
                  <a:cubicBezTo>
                    <a:pt x="97" y="127"/>
                    <a:pt x="97" y="127"/>
                    <a:pt x="97" y="127"/>
                  </a:cubicBezTo>
                  <a:cubicBezTo>
                    <a:pt x="99" y="127"/>
                    <a:pt x="101" y="125"/>
                    <a:pt x="101" y="122"/>
                  </a:cubicBezTo>
                  <a:cubicBezTo>
                    <a:pt x="101" y="89"/>
                    <a:pt x="101" y="89"/>
                    <a:pt x="101" y="89"/>
                  </a:cubicBezTo>
                  <a:cubicBezTo>
                    <a:pt x="101" y="86"/>
                    <a:pt x="99" y="84"/>
                    <a:pt x="97" y="84"/>
                  </a:cubicBezTo>
                  <a:cubicBezTo>
                    <a:pt x="55" y="84"/>
                    <a:pt x="55" y="84"/>
                    <a:pt x="55" y="84"/>
                  </a:cubicBezTo>
                  <a:cubicBezTo>
                    <a:pt x="52" y="84"/>
                    <a:pt x="50" y="86"/>
                    <a:pt x="50" y="89"/>
                  </a:cubicBezTo>
                  <a:cubicBezTo>
                    <a:pt x="50" y="122"/>
                    <a:pt x="50" y="122"/>
                    <a:pt x="50" y="122"/>
                  </a:cubicBezTo>
                  <a:cubicBezTo>
                    <a:pt x="50" y="125"/>
                    <a:pt x="52" y="127"/>
                    <a:pt x="55" y="127"/>
                  </a:cubicBezTo>
                  <a:close/>
                  <a:moveTo>
                    <a:pt x="59" y="93"/>
                  </a:moveTo>
                  <a:cubicBezTo>
                    <a:pt x="92" y="93"/>
                    <a:pt x="92" y="93"/>
                    <a:pt x="92" y="93"/>
                  </a:cubicBezTo>
                  <a:cubicBezTo>
                    <a:pt x="92" y="118"/>
                    <a:pt x="92" y="118"/>
                    <a:pt x="92" y="118"/>
                  </a:cubicBezTo>
                  <a:cubicBezTo>
                    <a:pt x="59" y="118"/>
                    <a:pt x="59" y="118"/>
                    <a:pt x="59" y="118"/>
                  </a:cubicBezTo>
                  <a:lnTo>
                    <a:pt x="59" y="93"/>
                  </a:lnTo>
                  <a:close/>
                  <a:moveTo>
                    <a:pt x="55" y="68"/>
                  </a:moveTo>
                  <a:cubicBezTo>
                    <a:pt x="57" y="68"/>
                    <a:pt x="59" y="66"/>
                    <a:pt x="59" y="63"/>
                  </a:cubicBezTo>
                  <a:cubicBezTo>
                    <a:pt x="59" y="61"/>
                    <a:pt x="57" y="59"/>
                    <a:pt x="55" y="59"/>
                  </a:cubicBezTo>
                  <a:cubicBezTo>
                    <a:pt x="52" y="59"/>
                    <a:pt x="50" y="61"/>
                    <a:pt x="50" y="63"/>
                  </a:cubicBezTo>
                  <a:cubicBezTo>
                    <a:pt x="50" y="66"/>
                    <a:pt x="52" y="68"/>
                    <a:pt x="55" y="68"/>
                  </a:cubicBezTo>
                  <a:close/>
                  <a:moveTo>
                    <a:pt x="71" y="68"/>
                  </a:moveTo>
                  <a:cubicBezTo>
                    <a:pt x="74" y="68"/>
                    <a:pt x="76" y="66"/>
                    <a:pt x="76" y="63"/>
                  </a:cubicBezTo>
                  <a:cubicBezTo>
                    <a:pt x="76" y="61"/>
                    <a:pt x="74" y="59"/>
                    <a:pt x="71" y="59"/>
                  </a:cubicBezTo>
                  <a:cubicBezTo>
                    <a:pt x="69" y="59"/>
                    <a:pt x="67" y="61"/>
                    <a:pt x="67" y="63"/>
                  </a:cubicBezTo>
                  <a:cubicBezTo>
                    <a:pt x="67" y="66"/>
                    <a:pt x="69" y="68"/>
                    <a:pt x="71" y="68"/>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9" name="Group 18"/>
          <p:cNvGrpSpPr/>
          <p:nvPr/>
        </p:nvGrpSpPr>
        <p:grpSpPr>
          <a:xfrm>
            <a:off x="9213431" y="3762386"/>
            <a:ext cx="1496297" cy="1496297"/>
            <a:chOff x="6912482" y="2821918"/>
            <a:chExt cx="1122808" cy="1122808"/>
          </a:xfrm>
        </p:grpSpPr>
        <p:sp>
          <p:nvSpPr>
            <p:cNvPr id="28" name="Oval 27"/>
            <p:cNvSpPr>
              <a:spLocks noChangeAspect="1"/>
            </p:cNvSpPr>
            <p:nvPr/>
          </p:nvSpPr>
          <p:spPr>
            <a:xfrm>
              <a:off x="6912482" y="2821918"/>
              <a:ext cx="1122808" cy="11228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1" name="Freeform 154"/>
            <p:cNvSpPr>
              <a:spLocks noEditPoints="1"/>
            </p:cNvSpPr>
            <p:nvPr/>
          </p:nvSpPr>
          <p:spPr bwMode="auto">
            <a:xfrm>
              <a:off x="7281673" y="3226694"/>
              <a:ext cx="358898" cy="293064"/>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4" name="Group 3"/>
          <p:cNvGrpSpPr>
            <a:grpSpLocks noChangeAspect="1"/>
          </p:cNvGrpSpPr>
          <p:nvPr/>
        </p:nvGrpSpPr>
        <p:grpSpPr>
          <a:xfrm>
            <a:off x="1475543" y="3762386"/>
            <a:ext cx="1496297" cy="1496297"/>
            <a:chOff x="1029098" y="2719048"/>
            <a:chExt cx="1302622" cy="1302622"/>
          </a:xfrm>
        </p:grpSpPr>
        <p:sp>
          <p:nvSpPr>
            <p:cNvPr id="2" name="Oval 1"/>
            <p:cNvSpPr>
              <a:spLocks noChangeAspect="1"/>
            </p:cNvSpPr>
            <p:nvPr/>
          </p:nvSpPr>
          <p:spPr>
            <a:xfrm>
              <a:off x="1029098" y="2719048"/>
              <a:ext cx="1302622" cy="130262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9" name="Freeform 500"/>
            <p:cNvSpPr>
              <a:spLocks noEditPoints="1"/>
            </p:cNvSpPr>
            <p:nvPr/>
          </p:nvSpPr>
          <p:spPr bwMode="auto">
            <a:xfrm>
              <a:off x="1425280" y="3125428"/>
              <a:ext cx="510258" cy="515788"/>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375461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sign in the dark&#10;&#10;Description automatically generated">
            <a:extLst>
              <a:ext uri="{FF2B5EF4-FFF2-40B4-BE49-F238E27FC236}">
                <a16:creationId xmlns:a16="http://schemas.microsoft.com/office/drawing/2014/main" id="{4B1D6F12-A632-46CB-A692-C3CAB1A9C3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582" y="2093608"/>
            <a:ext cx="1124419" cy="1124419"/>
          </a:xfrm>
          <a:prstGeom prst="rect">
            <a:avLst/>
          </a:prstGeom>
        </p:spPr>
      </p:pic>
      <p:sp>
        <p:nvSpPr>
          <p:cNvPr id="38" name="Rectangle 37">
            <a:extLst>
              <a:ext uri="{FF2B5EF4-FFF2-40B4-BE49-F238E27FC236}">
                <a16:creationId xmlns:a16="http://schemas.microsoft.com/office/drawing/2014/main" id="{780C346B-EDE5-4BB0-8B00-76B61CD11F1C}"/>
              </a:ext>
            </a:extLst>
          </p:cNvPr>
          <p:cNvSpPr/>
          <p:nvPr/>
        </p:nvSpPr>
        <p:spPr>
          <a:xfrm>
            <a:off x="1053520" y="2369369"/>
            <a:ext cx="731330" cy="5210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37" name="Picture 36" descr="A sign in the dark&#10;&#10;Description automatically generated">
            <a:extLst>
              <a:ext uri="{FF2B5EF4-FFF2-40B4-BE49-F238E27FC236}">
                <a16:creationId xmlns:a16="http://schemas.microsoft.com/office/drawing/2014/main" id="{273A0F8B-E68D-4B5F-A7CA-F05031E5B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010" y="1400014"/>
            <a:ext cx="1124419" cy="1124419"/>
          </a:xfrm>
          <a:prstGeom prst="rect">
            <a:avLst/>
          </a:prstGeom>
        </p:spPr>
      </p:pic>
      <p:sp>
        <p:nvSpPr>
          <p:cNvPr id="34" name="Rectangle 33">
            <a:extLst>
              <a:ext uri="{FF2B5EF4-FFF2-40B4-BE49-F238E27FC236}">
                <a16:creationId xmlns:a16="http://schemas.microsoft.com/office/drawing/2014/main" id="{0AAF43C8-2309-4390-A97A-BCE5D9840429}"/>
              </a:ext>
            </a:extLst>
          </p:cNvPr>
          <p:cNvSpPr/>
          <p:nvPr/>
        </p:nvSpPr>
        <p:spPr>
          <a:xfrm>
            <a:off x="2052245" y="1680955"/>
            <a:ext cx="701781" cy="5179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35" name="Picture 34" descr="A sign in the dark&#10;&#10;Description automatically generated">
            <a:extLst>
              <a:ext uri="{FF2B5EF4-FFF2-40B4-BE49-F238E27FC236}">
                <a16:creationId xmlns:a16="http://schemas.microsoft.com/office/drawing/2014/main" id="{45813CCC-7981-4ED9-8B85-02DFC56D5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988" y="1484734"/>
            <a:ext cx="1124419" cy="1124419"/>
          </a:xfrm>
          <a:prstGeom prst="rect">
            <a:avLst/>
          </a:prstGeom>
        </p:spPr>
      </p:pic>
      <p:sp>
        <p:nvSpPr>
          <p:cNvPr id="33" name="Rectangle 32">
            <a:extLst>
              <a:ext uri="{FF2B5EF4-FFF2-40B4-BE49-F238E27FC236}">
                <a16:creationId xmlns:a16="http://schemas.microsoft.com/office/drawing/2014/main" id="{4307F19C-0E26-45D4-97C1-BE3056015799}"/>
              </a:ext>
            </a:extLst>
          </p:cNvPr>
          <p:cNvSpPr/>
          <p:nvPr/>
        </p:nvSpPr>
        <p:spPr>
          <a:xfrm>
            <a:off x="1982987" y="1740968"/>
            <a:ext cx="701781" cy="5179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p:txBody>
          <a:bodyPr>
            <a:noAutofit/>
          </a:bodyPr>
          <a:lstStyle/>
          <a:p>
            <a:r>
              <a:rPr lang="en-US" sz="2400" dirty="0"/>
              <a:t>BEAGLE: Use Case overview</a:t>
            </a:r>
          </a:p>
        </p:txBody>
      </p:sp>
      <p:pic>
        <p:nvPicPr>
          <p:cNvPr id="7" name="Picture 6" descr="A screen shot of a computer&#10;&#10;Description automatically generated">
            <a:extLst>
              <a:ext uri="{FF2B5EF4-FFF2-40B4-BE49-F238E27FC236}">
                <a16:creationId xmlns:a16="http://schemas.microsoft.com/office/drawing/2014/main" id="{74F7E1E6-7364-4316-8B37-2500A8121E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1899" y="1608341"/>
            <a:ext cx="1933071" cy="1933071"/>
          </a:xfrm>
          <a:prstGeom prst="rect">
            <a:avLst/>
          </a:prstGeom>
        </p:spPr>
      </p:pic>
      <p:pic>
        <p:nvPicPr>
          <p:cNvPr id="9" name="Picture 8" descr="A close up of a sign&#10;&#10;Description automatically generated">
            <a:extLst>
              <a:ext uri="{FF2B5EF4-FFF2-40B4-BE49-F238E27FC236}">
                <a16:creationId xmlns:a16="http://schemas.microsoft.com/office/drawing/2014/main" id="{8765FF61-960E-4DE2-94F4-7C6F1EC47B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776" y="3672120"/>
            <a:ext cx="1123657" cy="1123657"/>
          </a:xfrm>
          <a:prstGeom prst="rect">
            <a:avLst/>
          </a:prstGeom>
        </p:spPr>
      </p:pic>
      <p:pic>
        <p:nvPicPr>
          <p:cNvPr id="11" name="Picture 10" descr="A sign in the dark&#10;&#10;Description automatically generated">
            <a:extLst>
              <a:ext uri="{FF2B5EF4-FFF2-40B4-BE49-F238E27FC236}">
                <a16:creationId xmlns:a16="http://schemas.microsoft.com/office/drawing/2014/main" id="{30EF51A8-717C-4A35-8F69-4B3A5F3B29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222" y="2172088"/>
            <a:ext cx="1124419" cy="1124419"/>
          </a:xfrm>
          <a:prstGeom prst="rect">
            <a:avLst/>
          </a:prstGeom>
        </p:spPr>
      </p:pic>
      <p:pic>
        <p:nvPicPr>
          <p:cNvPr id="13" name="Picture 12" descr="A sign in the dark&#10;&#10;Description automatically generated">
            <a:extLst>
              <a:ext uri="{FF2B5EF4-FFF2-40B4-BE49-F238E27FC236}">
                <a16:creationId xmlns:a16="http://schemas.microsoft.com/office/drawing/2014/main" id="{5F04244E-832B-4098-8BD9-0F035D66E6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730" y="2734298"/>
            <a:ext cx="1124419" cy="1124419"/>
          </a:xfrm>
          <a:prstGeom prst="rect">
            <a:avLst/>
          </a:prstGeom>
        </p:spPr>
      </p:pic>
      <p:pic>
        <p:nvPicPr>
          <p:cNvPr id="15" name="Picture 14" descr="A sign in the dark&#10;&#10;Description automatically generated">
            <a:extLst>
              <a:ext uri="{FF2B5EF4-FFF2-40B4-BE49-F238E27FC236}">
                <a16:creationId xmlns:a16="http://schemas.microsoft.com/office/drawing/2014/main" id="{33076607-5A15-4C6C-A113-2C4769DC6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2730" y="1544746"/>
            <a:ext cx="1124419" cy="1124419"/>
          </a:xfrm>
          <a:prstGeom prst="rect">
            <a:avLst/>
          </a:prstGeom>
        </p:spPr>
      </p:pic>
      <p:pic>
        <p:nvPicPr>
          <p:cNvPr id="17" name="Picture 16" descr="A picture containing dark, photo, sitting, person&#10;&#10;Description automatically generated">
            <a:extLst>
              <a:ext uri="{FF2B5EF4-FFF2-40B4-BE49-F238E27FC236}">
                <a16:creationId xmlns:a16="http://schemas.microsoft.com/office/drawing/2014/main" id="{AF3F26A0-8933-4FB1-9650-216B4C051A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2528" y="2085584"/>
            <a:ext cx="2531537" cy="2531537"/>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F86DB31A-7663-4492-A158-EE149BCEE6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1899" y="3567373"/>
            <a:ext cx="1933071" cy="1933071"/>
          </a:xfrm>
          <a:prstGeom prst="rect">
            <a:avLst/>
          </a:prstGeom>
        </p:spPr>
      </p:pic>
      <p:pic>
        <p:nvPicPr>
          <p:cNvPr id="19" name="Picture 18" descr="A sign in the dark&#10;&#10;Description automatically generated">
            <a:extLst>
              <a:ext uri="{FF2B5EF4-FFF2-40B4-BE49-F238E27FC236}">
                <a16:creationId xmlns:a16="http://schemas.microsoft.com/office/drawing/2014/main" id="{E841BCC7-55B2-4B3C-B66F-C289E6D07A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926" y="4502057"/>
            <a:ext cx="1124419" cy="1124419"/>
          </a:xfrm>
          <a:prstGeom prst="rect">
            <a:avLst/>
          </a:prstGeom>
        </p:spPr>
      </p:pic>
      <p:cxnSp>
        <p:nvCxnSpPr>
          <p:cNvPr id="23" name="Straight Connector 22">
            <a:extLst>
              <a:ext uri="{FF2B5EF4-FFF2-40B4-BE49-F238E27FC236}">
                <a16:creationId xmlns:a16="http://schemas.microsoft.com/office/drawing/2014/main" id="{24987251-2612-4F2F-9648-C52326221447}"/>
              </a:ext>
            </a:extLst>
          </p:cNvPr>
          <p:cNvCxnSpPr>
            <a:cxnSpLocks/>
          </p:cNvCxnSpPr>
          <p:nvPr/>
        </p:nvCxnSpPr>
        <p:spPr>
          <a:xfrm>
            <a:off x="2676986" y="2024516"/>
            <a:ext cx="352140" cy="454676"/>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D661915-7334-464C-B962-2DE35AA89CED}"/>
              </a:ext>
            </a:extLst>
          </p:cNvPr>
          <p:cNvCxnSpPr>
            <a:cxnSpLocks/>
          </p:cNvCxnSpPr>
          <p:nvPr/>
        </p:nvCxnSpPr>
        <p:spPr>
          <a:xfrm flipV="1">
            <a:off x="2694397" y="2490616"/>
            <a:ext cx="329438" cy="612368"/>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9D48DAF-E9B8-4459-B41C-3A4099FC9939}"/>
              </a:ext>
            </a:extLst>
          </p:cNvPr>
          <p:cNvCxnSpPr>
            <a:cxnSpLocks/>
          </p:cNvCxnSpPr>
          <p:nvPr/>
        </p:nvCxnSpPr>
        <p:spPr>
          <a:xfrm flipH="1" flipV="1">
            <a:off x="2710159" y="4165952"/>
            <a:ext cx="333675" cy="321677"/>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019CBA5-80D6-4EA9-B236-FE1A02D9FDA3}"/>
              </a:ext>
            </a:extLst>
          </p:cNvPr>
          <p:cNvCxnSpPr>
            <a:cxnSpLocks/>
          </p:cNvCxnSpPr>
          <p:nvPr/>
        </p:nvCxnSpPr>
        <p:spPr>
          <a:xfrm flipV="1">
            <a:off x="2167667" y="4487629"/>
            <a:ext cx="876167" cy="469147"/>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98CE64E-0A15-461F-91CC-CAD46C512516}"/>
              </a:ext>
            </a:extLst>
          </p:cNvPr>
          <p:cNvCxnSpPr>
            <a:cxnSpLocks/>
          </p:cNvCxnSpPr>
          <p:nvPr/>
        </p:nvCxnSpPr>
        <p:spPr>
          <a:xfrm flipH="1">
            <a:off x="1772731" y="2479191"/>
            <a:ext cx="1256396" cy="218541"/>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pic>
        <p:nvPicPr>
          <p:cNvPr id="42" name="Picture 41" descr="A close up of a logo&#10;&#10;Description automatically generated">
            <a:extLst>
              <a:ext uri="{FF2B5EF4-FFF2-40B4-BE49-F238E27FC236}">
                <a16:creationId xmlns:a16="http://schemas.microsoft.com/office/drawing/2014/main" id="{E77CCD83-9561-4DA7-A088-F9951EFAFB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4888" y="2125393"/>
            <a:ext cx="1218883" cy="1218883"/>
          </a:xfrm>
          <a:prstGeom prst="rect">
            <a:avLst/>
          </a:prstGeom>
        </p:spPr>
      </p:pic>
      <p:pic>
        <p:nvPicPr>
          <p:cNvPr id="44" name="Picture 43" descr="A close up of a logo&#10;&#10;Description automatically generated">
            <a:extLst>
              <a:ext uri="{FF2B5EF4-FFF2-40B4-BE49-F238E27FC236}">
                <a16:creationId xmlns:a16="http://schemas.microsoft.com/office/drawing/2014/main" id="{0E34468B-52A3-46A1-A7BE-E5D8E5D45D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4888" y="2780861"/>
            <a:ext cx="1218883" cy="1218883"/>
          </a:xfrm>
          <a:prstGeom prst="rect">
            <a:avLst/>
          </a:prstGeom>
        </p:spPr>
      </p:pic>
      <p:pic>
        <p:nvPicPr>
          <p:cNvPr id="46" name="Picture 45" descr="A picture containing dark&#10;&#10;Description automatically generated">
            <a:extLst>
              <a:ext uri="{FF2B5EF4-FFF2-40B4-BE49-F238E27FC236}">
                <a16:creationId xmlns:a16="http://schemas.microsoft.com/office/drawing/2014/main" id="{61F31A26-35F0-4390-8069-62F2964B9B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75848" y="3431769"/>
            <a:ext cx="1218883" cy="1218883"/>
          </a:xfrm>
          <a:prstGeom prst="rect">
            <a:avLst/>
          </a:prstGeom>
        </p:spPr>
      </p:pic>
      <p:sp>
        <p:nvSpPr>
          <p:cNvPr id="47" name="Arrow: Right 46">
            <a:extLst>
              <a:ext uri="{FF2B5EF4-FFF2-40B4-BE49-F238E27FC236}">
                <a16:creationId xmlns:a16="http://schemas.microsoft.com/office/drawing/2014/main" id="{AD13EC78-0ECA-4006-A1E9-33F79826ED38}"/>
              </a:ext>
            </a:extLst>
          </p:cNvPr>
          <p:cNvSpPr/>
          <p:nvPr/>
        </p:nvSpPr>
        <p:spPr>
          <a:xfrm>
            <a:off x="6340605" y="179614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8" name="Arrow: Right 47">
            <a:extLst>
              <a:ext uri="{FF2B5EF4-FFF2-40B4-BE49-F238E27FC236}">
                <a16:creationId xmlns:a16="http://schemas.microsoft.com/office/drawing/2014/main" id="{51B712ED-FC8F-4D2E-B5F6-3183389D1FBE}"/>
              </a:ext>
            </a:extLst>
          </p:cNvPr>
          <p:cNvSpPr/>
          <p:nvPr/>
        </p:nvSpPr>
        <p:spPr>
          <a:xfrm>
            <a:off x="4508303"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8909076"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60" name="Picture 59" descr="A close up of a sign&#10;&#10;Description automatically generated">
            <a:extLst>
              <a:ext uri="{FF2B5EF4-FFF2-40B4-BE49-F238E27FC236}">
                <a16:creationId xmlns:a16="http://schemas.microsoft.com/office/drawing/2014/main" id="{24F81049-BA78-4C98-A8A6-8B06555FF6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6717" y="2169313"/>
            <a:ext cx="2349926" cy="2349926"/>
          </a:xfrm>
          <a:prstGeom prst="rect">
            <a:avLst/>
          </a:prstGeom>
        </p:spPr>
      </p:pic>
      <p:sp>
        <p:nvSpPr>
          <p:cNvPr id="62" name="Rectangle: Rounded Corners 61">
            <a:extLst>
              <a:ext uri="{FF2B5EF4-FFF2-40B4-BE49-F238E27FC236}">
                <a16:creationId xmlns:a16="http://schemas.microsoft.com/office/drawing/2014/main" id="{AF8916C7-F506-4DE5-B65D-E289F988A46C}"/>
              </a:ext>
            </a:extLst>
          </p:cNvPr>
          <p:cNvSpPr/>
          <p:nvPr/>
        </p:nvSpPr>
        <p:spPr>
          <a:xfrm>
            <a:off x="1019582" y="5586690"/>
            <a:ext cx="3329612"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Multiple SharePoint sites contain PowerPoint decks with insights</a:t>
            </a:r>
          </a:p>
        </p:txBody>
      </p:sp>
      <p:sp>
        <p:nvSpPr>
          <p:cNvPr id="63" name="Oval 62">
            <a:extLst>
              <a:ext uri="{FF2B5EF4-FFF2-40B4-BE49-F238E27FC236}">
                <a16:creationId xmlns:a16="http://schemas.microsoft.com/office/drawing/2014/main" id="{6CD4CFB4-146B-459C-9C80-A521D45B4AF9}"/>
              </a:ext>
            </a:extLst>
          </p:cNvPr>
          <p:cNvSpPr/>
          <p:nvPr/>
        </p:nvSpPr>
        <p:spPr>
          <a:xfrm>
            <a:off x="882457"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4739251" y="5585791"/>
            <a:ext cx="175327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Sites are scanned for changes in PPT content, decks are indexed into individual slides via text scraping, OCR</a:t>
            </a:r>
          </a:p>
        </p:txBody>
      </p:sp>
      <p:sp>
        <p:nvSpPr>
          <p:cNvPr id="65" name="Oval 64">
            <a:extLst>
              <a:ext uri="{FF2B5EF4-FFF2-40B4-BE49-F238E27FC236}">
                <a16:creationId xmlns:a16="http://schemas.microsoft.com/office/drawing/2014/main" id="{79562E04-886F-4A06-B0BA-2948EAB9285D}"/>
              </a:ext>
            </a:extLst>
          </p:cNvPr>
          <p:cNvSpPr/>
          <p:nvPr/>
        </p:nvSpPr>
        <p:spPr>
          <a:xfrm>
            <a:off x="4602125"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6766777" y="5585791"/>
            <a:ext cx="225728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Users type the search phrase into Beagle and a selection of relevant slides is presented. The user can pick the slide(s) or deck(s) to download</a:t>
            </a:r>
          </a:p>
        </p:txBody>
      </p:sp>
      <p:sp>
        <p:nvSpPr>
          <p:cNvPr id="67" name="Oval 66">
            <a:extLst>
              <a:ext uri="{FF2B5EF4-FFF2-40B4-BE49-F238E27FC236}">
                <a16:creationId xmlns:a16="http://schemas.microsoft.com/office/drawing/2014/main" id="{FA702BCD-BA7A-4F62-8382-63AA1F31BB7E}"/>
              </a:ext>
            </a:extLst>
          </p:cNvPr>
          <p:cNvSpPr/>
          <p:nvPr/>
        </p:nvSpPr>
        <p:spPr>
          <a:xfrm>
            <a:off x="6629652"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3</a:t>
            </a:r>
          </a:p>
        </p:txBody>
      </p:sp>
      <p:sp>
        <p:nvSpPr>
          <p:cNvPr id="68" name="Rectangle: Rounded Corners 67">
            <a:extLst>
              <a:ext uri="{FF2B5EF4-FFF2-40B4-BE49-F238E27FC236}">
                <a16:creationId xmlns:a16="http://schemas.microsoft.com/office/drawing/2014/main" id="{5A444830-F442-4465-A20D-B3B17A231626}"/>
              </a:ext>
            </a:extLst>
          </p:cNvPr>
          <p:cNvSpPr/>
          <p:nvPr/>
        </p:nvSpPr>
        <p:spPr>
          <a:xfrm>
            <a:off x="9298314" y="5585791"/>
            <a:ext cx="198303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The user downloads selected slides as a single PPT deck</a:t>
            </a:r>
          </a:p>
        </p:txBody>
      </p:sp>
      <p:sp>
        <p:nvSpPr>
          <p:cNvPr id="69" name="Oval 68">
            <a:extLst>
              <a:ext uri="{FF2B5EF4-FFF2-40B4-BE49-F238E27FC236}">
                <a16:creationId xmlns:a16="http://schemas.microsoft.com/office/drawing/2014/main" id="{F13CB5D5-9B90-4BE2-9930-32A892C82C63}"/>
              </a:ext>
            </a:extLst>
          </p:cNvPr>
          <p:cNvSpPr/>
          <p:nvPr/>
        </p:nvSpPr>
        <p:spPr>
          <a:xfrm>
            <a:off x="9161189"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3"/>
            <a:ext cx="10187993" cy="523084"/>
          </a:xfrm>
          <a:prstGeom prst="rect">
            <a:avLst/>
          </a:prstGeom>
          <a:noFill/>
        </p:spPr>
        <p:txBody>
          <a:bodyPr wrap="square" rtlCol="0">
            <a:spAutoFit/>
          </a:bodyPr>
          <a:lstStyle/>
          <a:p>
            <a:r>
              <a:rPr lang="en-US" sz="1400" dirty="0"/>
              <a:t>Problem statement: content (PowerPoint decks) is being created and refreshed at large scale to help Sales work with accounts in different verticals. Discovering individual nuggets of current and relevant information manually takes time and effort.</a:t>
            </a:r>
          </a:p>
        </p:txBody>
      </p:sp>
    </p:spTree>
    <p:extLst>
      <p:ext uri="{BB962C8B-B14F-4D97-AF65-F5344CB8AC3E}">
        <p14:creationId xmlns:p14="http://schemas.microsoft.com/office/powerpoint/2010/main" val="65360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3" y="228600"/>
            <a:ext cx="10107612" cy="892630"/>
          </a:xfrm>
        </p:spPr>
        <p:txBody>
          <a:bodyPr/>
          <a:lstStyle/>
          <a:p>
            <a:r>
              <a:rPr lang="en-US" dirty="0"/>
              <a:t>Our Client: Microsoft Advertising</a:t>
            </a:r>
          </a:p>
        </p:txBody>
      </p:sp>
      <p:sp>
        <p:nvSpPr>
          <p:cNvPr id="3" name="Text Placeholder 2"/>
          <p:cNvSpPr>
            <a:spLocks noGrp="1"/>
          </p:cNvSpPr>
          <p:nvPr>
            <p:ph type="body" sz="quarter" idx="4294967295"/>
          </p:nvPr>
        </p:nvSpPr>
        <p:spPr>
          <a:xfrm>
            <a:off x="3219450" y="1143000"/>
            <a:ext cx="8363140" cy="4863736"/>
          </a:xfrm>
        </p:spPr>
        <p:txBody>
          <a:bodyPr/>
          <a:lstStyle/>
          <a:p>
            <a:r>
              <a:rPr lang="en-US" dirty="0"/>
              <a:t>Microsoft Search Network connects searchers on Bing, MSN, Yahoo, AOL and more sites powered by Bing</a:t>
            </a:r>
          </a:p>
          <a:p>
            <a:r>
              <a:rPr lang="en-US" dirty="0"/>
              <a:t>Used by </a:t>
            </a:r>
            <a:r>
              <a:rPr lang="en-US" b="1" dirty="0"/>
              <a:t>500k </a:t>
            </a:r>
            <a:r>
              <a:rPr lang="en-US" dirty="0"/>
              <a:t>advertisers</a:t>
            </a:r>
            <a:endParaRPr lang="en-US" b="1" dirty="0"/>
          </a:p>
          <a:p>
            <a:r>
              <a:rPr lang="en-US" b="1" dirty="0"/>
              <a:t>13.9b monthly searches </a:t>
            </a:r>
            <a:r>
              <a:rPr lang="en-US" dirty="0"/>
              <a:t>worldwide</a:t>
            </a:r>
            <a:r>
              <a:rPr lang="en-US" b="1" dirty="0"/>
              <a:t>; 44.2m </a:t>
            </a:r>
            <a:r>
              <a:rPr lang="en-US" dirty="0"/>
              <a:t>desktop searchers </a:t>
            </a:r>
            <a:r>
              <a:rPr lang="en-US" b="1" dirty="0"/>
              <a:t>not reached on Google</a:t>
            </a:r>
          </a:p>
          <a:p>
            <a:r>
              <a:rPr lang="en-US" b="1" dirty="0"/>
              <a:t>37.5%</a:t>
            </a:r>
            <a:r>
              <a:rPr lang="en-US" dirty="0"/>
              <a:t> of US desktop searches</a:t>
            </a:r>
            <a:endParaRPr lang="en-US" b="1" dirty="0"/>
          </a:p>
          <a:p>
            <a:r>
              <a:rPr lang="en-US" b="1" dirty="0"/>
              <a:t>2.69%</a:t>
            </a:r>
            <a:r>
              <a:rPr lang="en-US" dirty="0"/>
              <a:t> of the global search market</a:t>
            </a:r>
          </a:p>
          <a:p>
            <a:r>
              <a:rPr lang="en-US" dirty="0"/>
              <a:t>Bing is run on </a:t>
            </a:r>
            <a:r>
              <a:rPr lang="en-US" b="1" dirty="0"/>
              <a:t>more than 1.5b devices</a:t>
            </a:r>
          </a:p>
        </p:txBody>
      </p:sp>
      <p:pic>
        <p:nvPicPr>
          <p:cNvPr id="2050" name="Picture 2">
            <a:extLst>
              <a:ext uri="{FF2B5EF4-FFF2-40B4-BE49-F238E27FC236}">
                <a16:creationId xmlns:a16="http://schemas.microsoft.com/office/drawing/2014/main" id="{74E7C6BF-5CF0-415F-9F9A-EA96DBE5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857250"/>
            <a:ext cx="28194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136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p:txBody>
          <a:bodyPr>
            <a:noAutofit/>
          </a:bodyPr>
          <a:lstStyle/>
          <a:p>
            <a:r>
              <a:rPr lang="en-US" sz="2400" dirty="0"/>
              <a:t>BEAGLE: feature overview</a:t>
            </a:r>
          </a:p>
        </p:txBody>
      </p:sp>
      <p:sp>
        <p:nvSpPr>
          <p:cNvPr id="70" name="TextBox 69">
            <a:extLst>
              <a:ext uri="{FF2B5EF4-FFF2-40B4-BE49-F238E27FC236}">
                <a16:creationId xmlns:a16="http://schemas.microsoft.com/office/drawing/2014/main" id="{DF70961E-69DB-4E07-8B4D-4123C3420869}"/>
              </a:ext>
            </a:extLst>
          </p:cNvPr>
          <p:cNvSpPr txBox="1"/>
          <p:nvPr/>
        </p:nvSpPr>
        <p:spPr>
          <a:xfrm>
            <a:off x="942583" y="1124440"/>
            <a:ext cx="4468267" cy="2846192"/>
          </a:xfrm>
          <a:prstGeom prst="rect">
            <a:avLst/>
          </a:prstGeom>
          <a:noFill/>
        </p:spPr>
        <p:txBody>
          <a:bodyPr wrap="square" rtlCol="0">
            <a:spAutoFit/>
          </a:bodyPr>
          <a:lstStyle/>
          <a:p>
            <a:pPr>
              <a:spcAft>
                <a:spcPts val="600"/>
              </a:spcAft>
            </a:pPr>
            <a:r>
              <a:rPr lang="en-US" sz="1400" b="1" dirty="0"/>
              <a:t>Traditional SharePoint search for PowerPoint decks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Full file returned: the user needs to manually look through the slides in the file to find the relevant ones: if multiple files appear relevant the process will have to be repeated</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across a single SharePoint location</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by PowerPoint file content – text only</a:t>
            </a:r>
          </a:p>
          <a:p>
            <a:pPr marL="285664" indent="-285664">
              <a:spcAft>
                <a:spcPts val="600"/>
              </a:spcAft>
              <a:buClr>
                <a:schemeClr val="accent6">
                  <a:lumMod val="60000"/>
                  <a:lumOff val="40000"/>
                </a:schemeClr>
              </a:buClr>
              <a:buFont typeface="Wingdings" panose="05000000000000000000" pitchFamily="2" charset="2"/>
              <a:buChar char="§"/>
            </a:pPr>
            <a:r>
              <a:rPr lang="en-US" sz="1400" dirty="0"/>
              <a:t>OCR is available for files that are images stored in a SharePoint location but not for images that are part of a slide deck</a:t>
            </a:r>
          </a:p>
          <a:p>
            <a:pPr marL="285664" indent="-285664">
              <a:spcAft>
                <a:spcPts val="600"/>
              </a:spcAft>
              <a:buClr>
                <a:schemeClr val="accent6">
                  <a:lumMod val="60000"/>
                  <a:lumOff val="40000"/>
                </a:schemeClr>
              </a:buClr>
              <a:buFont typeface="Wingdings" panose="05000000000000000000" pitchFamily="2" charset="2"/>
              <a:buChar char="§"/>
            </a:pPr>
            <a:endParaRPr lang="en-US" sz="1400" dirty="0"/>
          </a:p>
        </p:txBody>
      </p:sp>
      <p:sp>
        <p:nvSpPr>
          <p:cNvPr id="39" name="TextBox 38">
            <a:extLst>
              <a:ext uri="{FF2B5EF4-FFF2-40B4-BE49-F238E27FC236}">
                <a16:creationId xmlns:a16="http://schemas.microsoft.com/office/drawing/2014/main" id="{2600401C-0E4F-4117-A4FF-1F4976008581}"/>
              </a:ext>
            </a:extLst>
          </p:cNvPr>
          <p:cNvSpPr txBox="1"/>
          <p:nvPr/>
        </p:nvSpPr>
        <p:spPr>
          <a:xfrm>
            <a:off x="6571678" y="1124439"/>
            <a:ext cx="4893432" cy="5123146"/>
          </a:xfrm>
          <a:prstGeom prst="rect">
            <a:avLst/>
          </a:prstGeom>
          <a:noFill/>
        </p:spPr>
        <p:txBody>
          <a:bodyPr wrap="square" rtlCol="0">
            <a:spAutoFit/>
          </a:bodyPr>
          <a:lstStyle/>
          <a:p>
            <a:pPr>
              <a:spcAft>
                <a:spcPts val="600"/>
              </a:spcAft>
            </a:pPr>
            <a:r>
              <a:rPr lang="en-US" sz="1400" b="1" dirty="0"/>
              <a:t>Beagle MVP</a:t>
            </a:r>
          </a:p>
          <a:p>
            <a:pPr marL="285664" indent="-285664">
              <a:spcAft>
                <a:spcPts val="600"/>
              </a:spcAft>
              <a:buClr>
                <a:schemeClr val="accent6">
                  <a:lumMod val="60000"/>
                  <a:lumOff val="40000"/>
                </a:schemeClr>
              </a:buClr>
              <a:buFont typeface="Wingdings" panose="05000000000000000000" pitchFamily="2" charset="2"/>
              <a:buChar char="§"/>
            </a:pPr>
            <a:r>
              <a:rPr lang="en-US" sz="1400" dirty="0"/>
              <a:t>Individual slide search while preserving the deck context</a:t>
            </a:r>
          </a:p>
          <a:p>
            <a:pPr marL="285664" indent="-285664">
              <a:spcAft>
                <a:spcPts val="600"/>
              </a:spcAft>
              <a:buClr>
                <a:schemeClr val="accent6">
                  <a:lumMod val="60000"/>
                  <a:lumOff val="40000"/>
                </a:schemeClr>
              </a:buClr>
              <a:buFont typeface="Wingdings" panose="05000000000000000000" pitchFamily="2" charset="2"/>
              <a:buChar char="§"/>
            </a:pPr>
            <a:r>
              <a:rPr lang="en-US" sz="1400" dirty="0"/>
              <a:t>Tree-shaped results: ability to download the whole deck or a subset of slides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Collating selected slides into a single deck for downloading</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across multiple SharePoint locations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by slide text and text identified using OCR </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report wrong results for removal from index</a:t>
            </a:r>
          </a:p>
          <a:p>
            <a:pPr marL="285664" indent="-285664">
              <a:spcAft>
                <a:spcPts val="600"/>
              </a:spcAft>
              <a:buClr>
                <a:schemeClr val="accent6">
                  <a:lumMod val="60000"/>
                  <a:lumOff val="40000"/>
                </a:schemeClr>
              </a:buClr>
              <a:buFont typeface="Wingdings" panose="05000000000000000000" pitchFamily="2" charset="2"/>
              <a:buChar char="§"/>
            </a:pPr>
            <a:endParaRPr lang="en-US" sz="1400" dirty="0"/>
          </a:p>
          <a:p>
            <a:pPr>
              <a:spcAft>
                <a:spcPts val="600"/>
              </a:spcAft>
              <a:buClr>
                <a:schemeClr val="accent6">
                  <a:lumMod val="60000"/>
                  <a:lumOff val="40000"/>
                </a:schemeClr>
              </a:buClr>
            </a:pPr>
            <a:r>
              <a:rPr lang="en-US" sz="1400" b="1" dirty="0"/>
              <a:t>Beagle future features (post-MVP):</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Slide thumbnail preview within the tool</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Synonym search (e.g. “car” if the search is for “auto”)</a:t>
            </a:r>
          </a:p>
          <a:p>
            <a:pPr marL="285664" indent="-285664">
              <a:spcAft>
                <a:spcPts val="600"/>
              </a:spcAft>
              <a:buClr>
                <a:schemeClr val="accent6">
                  <a:lumMod val="60000"/>
                  <a:lumOff val="40000"/>
                </a:schemeClr>
              </a:buClr>
              <a:buFont typeface="Wingdings" panose="05000000000000000000" pitchFamily="2" charset="2"/>
              <a:buChar char="§"/>
            </a:pPr>
            <a:r>
              <a:rPr lang="en-US" sz="1400" dirty="0"/>
              <a:t>MS Teams bot UI</a:t>
            </a:r>
          </a:p>
          <a:p>
            <a:pPr marL="285664" indent="-285664">
              <a:spcAft>
                <a:spcPts val="600"/>
              </a:spcAft>
              <a:buClr>
                <a:schemeClr val="accent6">
                  <a:lumMod val="60000"/>
                  <a:lumOff val="40000"/>
                </a:schemeClr>
              </a:buClr>
              <a:buFont typeface="Wingdings" panose="05000000000000000000" pitchFamily="2" charset="2"/>
              <a:buChar char="§"/>
            </a:pPr>
            <a:r>
              <a:rPr lang="en-US" sz="1400" dirty="0"/>
              <a:t>Combining results of multiple queries into a single deck</a:t>
            </a:r>
          </a:p>
          <a:p>
            <a:pPr marL="285664" indent="-285664">
              <a:spcAft>
                <a:spcPts val="600"/>
              </a:spcAft>
              <a:buClr>
                <a:schemeClr val="accent6">
                  <a:lumMod val="60000"/>
                  <a:lumOff val="40000"/>
                </a:schemeClr>
              </a:buClr>
              <a:buFont typeface="Wingdings" panose="05000000000000000000" pitchFamily="2" charset="2"/>
              <a:buChar char="§"/>
            </a:pPr>
            <a:r>
              <a:rPr lang="en-US" sz="1400" dirty="0"/>
              <a:t>Predictive search input</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incorporate Beagle search bar into other sites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report wrong results for manual admin review</a:t>
            </a:r>
          </a:p>
        </p:txBody>
      </p:sp>
      <p:cxnSp>
        <p:nvCxnSpPr>
          <p:cNvPr id="3" name="Straight Connector 2">
            <a:extLst>
              <a:ext uri="{FF2B5EF4-FFF2-40B4-BE49-F238E27FC236}">
                <a16:creationId xmlns:a16="http://schemas.microsoft.com/office/drawing/2014/main" id="{B2F88362-B4EF-437E-B5C7-CD17058E4E4F}"/>
              </a:ext>
            </a:extLst>
          </p:cNvPr>
          <p:cNvCxnSpPr/>
          <p:nvPr/>
        </p:nvCxnSpPr>
        <p:spPr>
          <a:xfrm>
            <a:off x="5872048" y="1359782"/>
            <a:ext cx="0" cy="396136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98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0D97-BF9C-46BB-8ADD-833D6BD639B7}"/>
              </a:ext>
            </a:extLst>
          </p:cNvPr>
          <p:cNvSpPr>
            <a:spLocks noGrp="1"/>
          </p:cNvSpPr>
          <p:nvPr>
            <p:ph type="title"/>
          </p:nvPr>
        </p:nvSpPr>
        <p:spPr/>
        <p:txBody>
          <a:bodyPr>
            <a:normAutofit/>
          </a:bodyPr>
          <a:lstStyle/>
          <a:p>
            <a:r>
              <a:rPr lang="en-US" sz="2400" dirty="0"/>
              <a:t>Beagle: current UI</a:t>
            </a:r>
          </a:p>
        </p:txBody>
      </p:sp>
      <p:pic>
        <p:nvPicPr>
          <p:cNvPr id="4" name="Picture 3" descr="Graphical user interface, application&#10;&#10;Description automatically generated">
            <a:extLst>
              <a:ext uri="{FF2B5EF4-FFF2-40B4-BE49-F238E27FC236}">
                <a16:creationId xmlns:a16="http://schemas.microsoft.com/office/drawing/2014/main" id="{B8A9CA3F-8AFE-4553-A357-08E356B2AB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119" y="832953"/>
            <a:ext cx="7396380" cy="377146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EC62FBB-D200-43C5-880D-1C70768B5F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3786" y="2312610"/>
            <a:ext cx="7411801" cy="40481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13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C0A62-5DCC-485E-B355-D14FE3F35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88" y="-64596"/>
            <a:ext cx="12185651" cy="6921704"/>
          </a:xfrm>
          <a:prstGeom prst="rect">
            <a:avLst/>
          </a:prstGeom>
        </p:spPr>
      </p:pic>
      <p:sp>
        <p:nvSpPr>
          <p:cNvPr id="31" name="Shape 1833"/>
          <p:cNvSpPr/>
          <p:nvPr/>
        </p:nvSpPr>
        <p:spPr>
          <a:xfrm>
            <a:off x="-7713" y="-64597"/>
            <a:ext cx="12185651" cy="6921704"/>
          </a:xfrm>
          <a:prstGeom prst="rect">
            <a:avLst/>
          </a:prstGeom>
          <a:solidFill>
            <a:schemeClr val="tx2">
              <a:lumMod val="50000"/>
              <a:alpha val="66000"/>
            </a:schemeClr>
          </a:solidFill>
          <a:ln w="12700">
            <a:miter lim="400000"/>
          </a:ln>
        </p:spPr>
        <p:txBody>
          <a:bodyPr lIns="0" tIns="0" rIns="0" bIns="0" anchor="ctr"/>
          <a:lstStyle/>
          <a:p>
            <a:pPr lvl="0" algn="ctr">
              <a:defRPr sz="3200">
                <a:solidFill>
                  <a:srgbClr val="FFFFFF"/>
                </a:solidFill>
              </a:defRPr>
            </a:pPr>
            <a:endParaRPr sz="4265">
              <a:latin typeface="Raleway"/>
              <a:cs typeface="Raleway"/>
            </a:endParaRPr>
          </a:p>
        </p:txBody>
      </p:sp>
      <p:sp>
        <p:nvSpPr>
          <p:cNvPr id="6" name="Rectangle 5"/>
          <p:cNvSpPr/>
          <p:nvPr/>
        </p:nvSpPr>
        <p:spPr>
          <a:xfrm>
            <a:off x="1282386" y="1227358"/>
            <a:ext cx="9624053" cy="21361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798" b="1" cap="all" dirty="0">
                <a:solidFill>
                  <a:schemeClr val="bg1"/>
                </a:solidFill>
                <a:latin typeface="Segoe UI Light" panose="020B0502040204020203" pitchFamily="34" charset="0"/>
                <a:cs typeface="Segoe UI Light" panose="020B0502040204020203" pitchFamily="34" charset="0"/>
              </a:rPr>
              <a:t>Observatory</a:t>
            </a:r>
          </a:p>
        </p:txBody>
      </p:sp>
      <p:grpSp>
        <p:nvGrpSpPr>
          <p:cNvPr id="7" name="Group 6"/>
          <p:cNvGrpSpPr/>
          <p:nvPr/>
        </p:nvGrpSpPr>
        <p:grpSpPr>
          <a:xfrm>
            <a:off x="3410015" y="3762386"/>
            <a:ext cx="1496297" cy="1496297"/>
            <a:chOff x="2580299" y="2821918"/>
            <a:chExt cx="1122808" cy="1122808"/>
          </a:xfrm>
        </p:grpSpPr>
        <p:sp>
          <p:nvSpPr>
            <p:cNvPr id="25" name="Oval 24"/>
            <p:cNvSpPr>
              <a:spLocks noChangeAspect="1"/>
            </p:cNvSpPr>
            <p:nvPr/>
          </p:nvSpPr>
          <p:spPr>
            <a:xfrm>
              <a:off x="2580299" y="2821918"/>
              <a:ext cx="1122808" cy="11228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7" name="Freeform 124"/>
            <p:cNvSpPr>
              <a:spLocks noEditPoints="1"/>
            </p:cNvSpPr>
            <p:nvPr/>
          </p:nvSpPr>
          <p:spPr bwMode="auto">
            <a:xfrm>
              <a:off x="2946988" y="3194308"/>
              <a:ext cx="358898" cy="357836"/>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0" name="Group 9"/>
          <p:cNvGrpSpPr/>
          <p:nvPr/>
        </p:nvGrpSpPr>
        <p:grpSpPr>
          <a:xfrm>
            <a:off x="5344487" y="3762386"/>
            <a:ext cx="1496297" cy="1496297"/>
            <a:chOff x="4018477" y="2821918"/>
            <a:chExt cx="1122808" cy="1122808"/>
          </a:xfrm>
        </p:grpSpPr>
        <p:sp>
          <p:nvSpPr>
            <p:cNvPr id="26" name="Oval 25"/>
            <p:cNvSpPr>
              <a:spLocks noChangeAspect="1"/>
            </p:cNvSpPr>
            <p:nvPr/>
          </p:nvSpPr>
          <p:spPr>
            <a:xfrm>
              <a:off x="4018477" y="2821918"/>
              <a:ext cx="1122808" cy="11228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8" name="Freeform 129"/>
            <p:cNvSpPr>
              <a:spLocks noEditPoints="1"/>
            </p:cNvSpPr>
            <p:nvPr/>
          </p:nvSpPr>
          <p:spPr bwMode="auto">
            <a:xfrm>
              <a:off x="4395319" y="3194308"/>
              <a:ext cx="357836" cy="357836"/>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6" name="Group 15"/>
          <p:cNvGrpSpPr/>
          <p:nvPr/>
        </p:nvGrpSpPr>
        <p:grpSpPr>
          <a:xfrm>
            <a:off x="7278959" y="3762386"/>
            <a:ext cx="1496297" cy="1496297"/>
            <a:chOff x="5468924" y="2821918"/>
            <a:chExt cx="1122808" cy="1122808"/>
          </a:xfrm>
        </p:grpSpPr>
        <p:sp>
          <p:nvSpPr>
            <p:cNvPr id="27" name="Oval 26"/>
            <p:cNvSpPr>
              <a:spLocks noChangeAspect="1"/>
            </p:cNvSpPr>
            <p:nvPr/>
          </p:nvSpPr>
          <p:spPr>
            <a:xfrm>
              <a:off x="5468924" y="2821918"/>
              <a:ext cx="1122808" cy="11228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0" name="Freeform 136"/>
            <p:cNvSpPr>
              <a:spLocks noEditPoints="1"/>
            </p:cNvSpPr>
            <p:nvPr/>
          </p:nvSpPr>
          <p:spPr bwMode="auto">
            <a:xfrm>
              <a:off x="5838646" y="3193247"/>
              <a:ext cx="357836" cy="359959"/>
            </a:xfrm>
            <a:custGeom>
              <a:avLst/>
              <a:gdLst>
                <a:gd name="T0" fmla="*/ 122 w 185"/>
                <a:gd name="T1" fmla="*/ 118 h 186"/>
                <a:gd name="T2" fmla="*/ 122 w 185"/>
                <a:gd name="T3" fmla="*/ 127 h 186"/>
                <a:gd name="T4" fmla="*/ 160 w 185"/>
                <a:gd name="T5" fmla="*/ 122 h 186"/>
                <a:gd name="T6" fmla="*/ 156 w 185"/>
                <a:gd name="T7" fmla="*/ 84 h 186"/>
                <a:gd name="T8" fmla="*/ 118 w 185"/>
                <a:gd name="T9" fmla="*/ 89 h 186"/>
                <a:gd name="T10" fmla="*/ 156 w 185"/>
                <a:gd name="T11" fmla="*/ 93 h 186"/>
                <a:gd name="T12" fmla="*/ 156 w 185"/>
                <a:gd name="T13" fmla="*/ 84 h 186"/>
                <a:gd name="T14" fmla="*/ 33 w 185"/>
                <a:gd name="T15" fmla="*/ 34 h 186"/>
                <a:gd name="T16" fmla="*/ 25 w 185"/>
                <a:gd name="T17" fmla="*/ 59 h 186"/>
                <a:gd name="T18" fmla="*/ 0 w 185"/>
                <a:gd name="T19" fmla="*/ 68 h 186"/>
                <a:gd name="T20" fmla="*/ 25 w 185"/>
                <a:gd name="T21" fmla="*/ 186 h 186"/>
                <a:gd name="T22" fmla="*/ 185 w 185"/>
                <a:gd name="T23" fmla="*/ 177 h 186"/>
                <a:gd name="T24" fmla="*/ 177 w 185"/>
                <a:gd name="T25" fmla="*/ 34 h 186"/>
                <a:gd name="T26" fmla="*/ 25 w 185"/>
                <a:gd name="T27" fmla="*/ 177 h 186"/>
                <a:gd name="T28" fmla="*/ 8 w 185"/>
                <a:gd name="T29" fmla="*/ 68 h 186"/>
                <a:gd name="T30" fmla="*/ 25 w 185"/>
                <a:gd name="T31" fmla="*/ 156 h 186"/>
                <a:gd name="T32" fmla="*/ 33 w 185"/>
                <a:gd name="T33" fmla="*/ 156 h 186"/>
                <a:gd name="T34" fmla="*/ 177 w 185"/>
                <a:gd name="T35" fmla="*/ 42 h 186"/>
                <a:gd name="T36" fmla="*/ 139 w 185"/>
                <a:gd name="T37" fmla="*/ 68 h 186"/>
                <a:gd name="T38" fmla="*/ 139 w 185"/>
                <a:gd name="T39" fmla="*/ 59 h 186"/>
                <a:gd name="T40" fmla="*/ 139 w 185"/>
                <a:gd name="T41" fmla="*/ 68 h 186"/>
                <a:gd name="T42" fmla="*/ 164 w 185"/>
                <a:gd name="T43" fmla="*/ 9 h 186"/>
                <a:gd name="T44" fmla="*/ 164 w 185"/>
                <a:gd name="T45" fmla="*/ 0 h 186"/>
                <a:gd name="T46" fmla="*/ 50 w 185"/>
                <a:gd name="T47" fmla="*/ 4 h 186"/>
                <a:gd name="T48" fmla="*/ 156 w 185"/>
                <a:gd name="T49" fmla="*/ 101 h 186"/>
                <a:gd name="T50" fmla="*/ 118 w 185"/>
                <a:gd name="T51" fmla="*/ 106 h 186"/>
                <a:gd name="T52" fmla="*/ 156 w 185"/>
                <a:gd name="T53" fmla="*/ 110 h 186"/>
                <a:gd name="T54" fmla="*/ 156 w 185"/>
                <a:gd name="T55" fmla="*/ 101 h 186"/>
                <a:gd name="T56" fmla="*/ 173 w 185"/>
                <a:gd name="T57" fmla="*/ 25 h 186"/>
                <a:gd name="T58" fmla="*/ 173 w 185"/>
                <a:gd name="T59" fmla="*/ 17 h 186"/>
                <a:gd name="T60" fmla="*/ 38 w 185"/>
                <a:gd name="T61" fmla="*/ 21 h 186"/>
                <a:gd name="T62" fmla="*/ 156 w 185"/>
                <a:gd name="T63" fmla="*/ 68 h 186"/>
                <a:gd name="T64" fmla="*/ 156 w 185"/>
                <a:gd name="T65" fmla="*/ 59 h 186"/>
                <a:gd name="T66" fmla="*/ 156 w 185"/>
                <a:gd name="T67" fmla="*/ 68 h 186"/>
                <a:gd name="T68" fmla="*/ 156 w 185"/>
                <a:gd name="T69" fmla="*/ 144 h 186"/>
                <a:gd name="T70" fmla="*/ 156 w 185"/>
                <a:gd name="T71" fmla="*/ 135 h 186"/>
                <a:gd name="T72" fmla="*/ 50 w 185"/>
                <a:gd name="T73" fmla="*/ 139 h 186"/>
                <a:gd name="T74" fmla="*/ 88 w 185"/>
                <a:gd name="T75" fmla="*/ 68 h 186"/>
                <a:gd name="T76" fmla="*/ 126 w 185"/>
                <a:gd name="T77" fmla="*/ 63 h 186"/>
                <a:gd name="T78" fmla="*/ 88 w 185"/>
                <a:gd name="T79" fmla="*/ 59 h 186"/>
                <a:gd name="T80" fmla="*/ 88 w 185"/>
                <a:gd name="T81" fmla="*/ 68 h 186"/>
                <a:gd name="T82" fmla="*/ 156 w 185"/>
                <a:gd name="T83" fmla="*/ 160 h 186"/>
                <a:gd name="T84" fmla="*/ 156 w 185"/>
                <a:gd name="T85" fmla="*/ 152 h 186"/>
                <a:gd name="T86" fmla="*/ 50 w 185"/>
                <a:gd name="T87" fmla="*/ 156 h 186"/>
                <a:gd name="T88" fmla="*/ 55 w 185"/>
                <a:gd name="T89" fmla="*/ 127 h 186"/>
                <a:gd name="T90" fmla="*/ 101 w 185"/>
                <a:gd name="T91" fmla="*/ 122 h 186"/>
                <a:gd name="T92" fmla="*/ 97 w 185"/>
                <a:gd name="T93" fmla="*/ 84 h 186"/>
                <a:gd name="T94" fmla="*/ 50 w 185"/>
                <a:gd name="T95" fmla="*/ 89 h 186"/>
                <a:gd name="T96" fmla="*/ 55 w 185"/>
                <a:gd name="T97" fmla="*/ 127 h 186"/>
                <a:gd name="T98" fmla="*/ 92 w 185"/>
                <a:gd name="T99" fmla="*/ 93 h 186"/>
                <a:gd name="T100" fmla="*/ 59 w 185"/>
                <a:gd name="T101" fmla="*/ 118 h 186"/>
                <a:gd name="T102" fmla="*/ 55 w 185"/>
                <a:gd name="T103" fmla="*/ 68 h 186"/>
                <a:gd name="T104" fmla="*/ 55 w 185"/>
                <a:gd name="T105" fmla="*/ 59 h 186"/>
                <a:gd name="T106" fmla="*/ 55 w 185"/>
                <a:gd name="T107" fmla="*/ 68 h 186"/>
                <a:gd name="T108" fmla="*/ 76 w 185"/>
                <a:gd name="T109" fmla="*/ 63 h 186"/>
                <a:gd name="T110" fmla="*/ 67 w 185"/>
                <a:gd name="T111" fmla="*/ 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5" h="186">
                  <a:moveTo>
                    <a:pt x="156" y="118"/>
                  </a:moveTo>
                  <a:cubicBezTo>
                    <a:pt x="122" y="118"/>
                    <a:pt x="122" y="118"/>
                    <a:pt x="122" y="118"/>
                  </a:cubicBezTo>
                  <a:cubicBezTo>
                    <a:pt x="120" y="118"/>
                    <a:pt x="118" y="120"/>
                    <a:pt x="118" y="122"/>
                  </a:cubicBezTo>
                  <a:cubicBezTo>
                    <a:pt x="118" y="125"/>
                    <a:pt x="120" y="127"/>
                    <a:pt x="122" y="127"/>
                  </a:cubicBezTo>
                  <a:cubicBezTo>
                    <a:pt x="156" y="127"/>
                    <a:pt x="156" y="127"/>
                    <a:pt x="156" y="127"/>
                  </a:cubicBezTo>
                  <a:cubicBezTo>
                    <a:pt x="158" y="127"/>
                    <a:pt x="160" y="125"/>
                    <a:pt x="160" y="122"/>
                  </a:cubicBezTo>
                  <a:cubicBezTo>
                    <a:pt x="160" y="120"/>
                    <a:pt x="158" y="118"/>
                    <a:pt x="156" y="118"/>
                  </a:cubicBezTo>
                  <a:close/>
                  <a:moveTo>
                    <a:pt x="156" y="84"/>
                  </a:moveTo>
                  <a:cubicBezTo>
                    <a:pt x="122" y="84"/>
                    <a:pt x="122" y="84"/>
                    <a:pt x="122" y="84"/>
                  </a:cubicBezTo>
                  <a:cubicBezTo>
                    <a:pt x="120" y="84"/>
                    <a:pt x="118" y="86"/>
                    <a:pt x="118" y="89"/>
                  </a:cubicBezTo>
                  <a:cubicBezTo>
                    <a:pt x="118" y="91"/>
                    <a:pt x="120" y="93"/>
                    <a:pt x="122" y="93"/>
                  </a:cubicBezTo>
                  <a:cubicBezTo>
                    <a:pt x="156" y="93"/>
                    <a:pt x="156" y="93"/>
                    <a:pt x="156" y="93"/>
                  </a:cubicBezTo>
                  <a:cubicBezTo>
                    <a:pt x="158" y="93"/>
                    <a:pt x="160" y="91"/>
                    <a:pt x="160" y="89"/>
                  </a:cubicBezTo>
                  <a:cubicBezTo>
                    <a:pt x="160" y="86"/>
                    <a:pt x="158" y="84"/>
                    <a:pt x="156" y="84"/>
                  </a:cubicBezTo>
                  <a:close/>
                  <a:moveTo>
                    <a:pt x="177" y="34"/>
                  </a:moveTo>
                  <a:cubicBezTo>
                    <a:pt x="33" y="34"/>
                    <a:pt x="33" y="34"/>
                    <a:pt x="33" y="34"/>
                  </a:cubicBezTo>
                  <a:cubicBezTo>
                    <a:pt x="29" y="34"/>
                    <a:pt x="25" y="38"/>
                    <a:pt x="25" y="42"/>
                  </a:cubicBezTo>
                  <a:cubicBezTo>
                    <a:pt x="25" y="59"/>
                    <a:pt x="25" y="59"/>
                    <a:pt x="25" y="59"/>
                  </a:cubicBezTo>
                  <a:cubicBezTo>
                    <a:pt x="8" y="59"/>
                    <a:pt x="8" y="59"/>
                    <a:pt x="8" y="59"/>
                  </a:cubicBezTo>
                  <a:cubicBezTo>
                    <a:pt x="3" y="59"/>
                    <a:pt x="0" y="63"/>
                    <a:pt x="0" y="68"/>
                  </a:cubicBezTo>
                  <a:cubicBezTo>
                    <a:pt x="0" y="160"/>
                    <a:pt x="0" y="160"/>
                    <a:pt x="0" y="160"/>
                  </a:cubicBezTo>
                  <a:cubicBezTo>
                    <a:pt x="0" y="174"/>
                    <a:pt x="11" y="186"/>
                    <a:pt x="25" y="186"/>
                  </a:cubicBezTo>
                  <a:cubicBezTo>
                    <a:pt x="177" y="186"/>
                    <a:pt x="177" y="186"/>
                    <a:pt x="177" y="186"/>
                  </a:cubicBezTo>
                  <a:cubicBezTo>
                    <a:pt x="182" y="186"/>
                    <a:pt x="185" y="182"/>
                    <a:pt x="185" y="177"/>
                  </a:cubicBezTo>
                  <a:cubicBezTo>
                    <a:pt x="185" y="42"/>
                    <a:pt x="185" y="42"/>
                    <a:pt x="185" y="42"/>
                  </a:cubicBezTo>
                  <a:cubicBezTo>
                    <a:pt x="185" y="38"/>
                    <a:pt x="182" y="34"/>
                    <a:pt x="177" y="34"/>
                  </a:cubicBezTo>
                  <a:close/>
                  <a:moveTo>
                    <a:pt x="177" y="177"/>
                  </a:moveTo>
                  <a:cubicBezTo>
                    <a:pt x="25" y="177"/>
                    <a:pt x="25" y="177"/>
                    <a:pt x="25" y="177"/>
                  </a:cubicBezTo>
                  <a:cubicBezTo>
                    <a:pt x="16" y="177"/>
                    <a:pt x="8" y="170"/>
                    <a:pt x="8" y="160"/>
                  </a:cubicBezTo>
                  <a:cubicBezTo>
                    <a:pt x="8" y="68"/>
                    <a:pt x="8" y="68"/>
                    <a:pt x="8" y="68"/>
                  </a:cubicBezTo>
                  <a:cubicBezTo>
                    <a:pt x="25" y="68"/>
                    <a:pt x="25" y="68"/>
                    <a:pt x="25" y="68"/>
                  </a:cubicBezTo>
                  <a:cubicBezTo>
                    <a:pt x="25" y="156"/>
                    <a:pt x="25" y="156"/>
                    <a:pt x="25" y="156"/>
                  </a:cubicBezTo>
                  <a:cubicBezTo>
                    <a:pt x="25" y="159"/>
                    <a:pt x="27" y="160"/>
                    <a:pt x="29" y="160"/>
                  </a:cubicBezTo>
                  <a:cubicBezTo>
                    <a:pt x="32" y="160"/>
                    <a:pt x="33" y="159"/>
                    <a:pt x="33" y="156"/>
                  </a:cubicBezTo>
                  <a:cubicBezTo>
                    <a:pt x="33" y="42"/>
                    <a:pt x="33" y="42"/>
                    <a:pt x="33" y="42"/>
                  </a:cubicBezTo>
                  <a:cubicBezTo>
                    <a:pt x="177" y="42"/>
                    <a:pt x="177" y="42"/>
                    <a:pt x="177" y="42"/>
                  </a:cubicBezTo>
                  <a:lnTo>
                    <a:pt x="177" y="177"/>
                  </a:lnTo>
                  <a:close/>
                  <a:moveTo>
                    <a:pt x="139" y="68"/>
                  </a:moveTo>
                  <a:cubicBezTo>
                    <a:pt x="141" y="68"/>
                    <a:pt x="143" y="66"/>
                    <a:pt x="143" y="63"/>
                  </a:cubicBezTo>
                  <a:cubicBezTo>
                    <a:pt x="143" y="61"/>
                    <a:pt x="141" y="59"/>
                    <a:pt x="139" y="59"/>
                  </a:cubicBezTo>
                  <a:cubicBezTo>
                    <a:pt x="137" y="59"/>
                    <a:pt x="135" y="61"/>
                    <a:pt x="135" y="63"/>
                  </a:cubicBezTo>
                  <a:cubicBezTo>
                    <a:pt x="135" y="66"/>
                    <a:pt x="137" y="68"/>
                    <a:pt x="139" y="68"/>
                  </a:cubicBezTo>
                  <a:close/>
                  <a:moveTo>
                    <a:pt x="55" y="9"/>
                  </a:moveTo>
                  <a:cubicBezTo>
                    <a:pt x="164" y="9"/>
                    <a:pt x="164" y="9"/>
                    <a:pt x="164" y="9"/>
                  </a:cubicBezTo>
                  <a:cubicBezTo>
                    <a:pt x="167" y="9"/>
                    <a:pt x="168" y="7"/>
                    <a:pt x="168" y="4"/>
                  </a:cubicBezTo>
                  <a:cubicBezTo>
                    <a:pt x="168" y="2"/>
                    <a:pt x="167" y="0"/>
                    <a:pt x="164" y="0"/>
                  </a:cubicBezTo>
                  <a:cubicBezTo>
                    <a:pt x="55" y="0"/>
                    <a:pt x="55" y="0"/>
                    <a:pt x="55" y="0"/>
                  </a:cubicBezTo>
                  <a:cubicBezTo>
                    <a:pt x="52" y="0"/>
                    <a:pt x="50" y="2"/>
                    <a:pt x="50" y="4"/>
                  </a:cubicBezTo>
                  <a:cubicBezTo>
                    <a:pt x="50" y="7"/>
                    <a:pt x="52" y="9"/>
                    <a:pt x="55" y="9"/>
                  </a:cubicBezTo>
                  <a:close/>
                  <a:moveTo>
                    <a:pt x="156" y="101"/>
                  </a:moveTo>
                  <a:cubicBezTo>
                    <a:pt x="122" y="101"/>
                    <a:pt x="122" y="101"/>
                    <a:pt x="122" y="101"/>
                  </a:cubicBezTo>
                  <a:cubicBezTo>
                    <a:pt x="120" y="101"/>
                    <a:pt x="118" y="103"/>
                    <a:pt x="118" y="106"/>
                  </a:cubicBezTo>
                  <a:cubicBezTo>
                    <a:pt x="118" y="108"/>
                    <a:pt x="120" y="110"/>
                    <a:pt x="122" y="110"/>
                  </a:cubicBezTo>
                  <a:cubicBezTo>
                    <a:pt x="156" y="110"/>
                    <a:pt x="156" y="110"/>
                    <a:pt x="156" y="110"/>
                  </a:cubicBezTo>
                  <a:cubicBezTo>
                    <a:pt x="158" y="110"/>
                    <a:pt x="160" y="108"/>
                    <a:pt x="160" y="106"/>
                  </a:cubicBezTo>
                  <a:cubicBezTo>
                    <a:pt x="160" y="103"/>
                    <a:pt x="158" y="101"/>
                    <a:pt x="156" y="101"/>
                  </a:cubicBezTo>
                  <a:close/>
                  <a:moveTo>
                    <a:pt x="42" y="25"/>
                  </a:moveTo>
                  <a:cubicBezTo>
                    <a:pt x="173" y="25"/>
                    <a:pt x="173" y="25"/>
                    <a:pt x="173" y="25"/>
                  </a:cubicBezTo>
                  <a:cubicBezTo>
                    <a:pt x="175" y="25"/>
                    <a:pt x="177" y="24"/>
                    <a:pt x="177" y="21"/>
                  </a:cubicBezTo>
                  <a:cubicBezTo>
                    <a:pt x="177" y="19"/>
                    <a:pt x="175" y="17"/>
                    <a:pt x="173" y="17"/>
                  </a:cubicBezTo>
                  <a:cubicBezTo>
                    <a:pt x="42" y="17"/>
                    <a:pt x="42" y="17"/>
                    <a:pt x="42" y="17"/>
                  </a:cubicBezTo>
                  <a:cubicBezTo>
                    <a:pt x="40" y="17"/>
                    <a:pt x="38" y="19"/>
                    <a:pt x="38" y="21"/>
                  </a:cubicBezTo>
                  <a:cubicBezTo>
                    <a:pt x="38" y="24"/>
                    <a:pt x="40" y="25"/>
                    <a:pt x="42" y="25"/>
                  </a:cubicBezTo>
                  <a:close/>
                  <a:moveTo>
                    <a:pt x="156" y="68"/>
                  </a:moveTo>
                  <a:cubicBezTo>
                    <a:pt x="158" y="68"/>
                    <a:pt x="160" y="66"/>
                    <a:pt x="160" y="63"/>
                  </a:cubicBezTo>
                  <a:cubicBezTo>
                    <a:pt x="160" y="61"/>
                    <a:pt x="158" y="59"/>
                    <a:pt x="156" y="59"/>
                  </a:cubicBezTo>
                  <a:cubicBezTo>
                    <a:pt x="153" y="59"/>
                    <a:pt x="152" y="61"/>
                    <a:pt x="152" y="63"/>
                  </a:cubicBezTo>
                  <a:cubicBezTo>
                    <a:pt x="152" y="66"/>
                    <a:pt x="153" y="68"/>
                    <a:pt x="156" y="68"/>
                  </a:cubicBezTo>
                  <a:close/>
                  <a:moveTo>
                    <a:pt x="55" y="144"/>
                  </a:moveTo>
                  <a:cubicBezTo>
                    <a:pt x="156" y="144"/>
                    <a:pt x="156" y="144"/>
                    <a:pt x="156" y="144"/>
                  </a:cubicBezTo>
                  <a:cubicBezTo>
                    <a:pt x="158" y="144"/>
                    <a:pt x="160" y="142"/>
                    <a:pt x="160" y="139"/>
                  </a:cubicBezTo>
                  <a:cubicBezTo>
                    <a:pt x="160" y="137"/>
                    <a:pt x="158" y="135"/>
                    <a:pt x="156" y="135"/>
                  </a:cubicBezTo>
                  <a:cubicBezTo>
                    <a:pt x="55" y="135"/>
                    <a:pt x="55" y="135"/>
                    <a:pt x="55" y="135"/>
                  </a:cubicBezTo>
                  <a:cubicBezTo>
                    <a:pt x="52" y="135"/>
                    <a:pt x="50" y="137"/>
                    <a:pt x="50" y="139"/>
                  </a:cubicBezTo>
                  <a:cubicBezTo>
                    <a:pt x="50" y="142"/>
                    <a:pt x="52" y="144"/>
                    <a:pt x="55" y="144"/>
                  </a:cubicBezTo>
                  <a:close/>
                  <a:moveTo>
                    <a:pt x="88" y="68"/>
                  </a:moveTo>
                  <a:cubicBezTo>
                    <a:pt x="122" y="68"/>
                    <a:pt x="122" y="68"/>
                    <a:pt x="122" y="68"/>
                  </a:cubicBezTo>
                  <a:cubicBezTo>
                    <a:pt x="124" y="68"/>
                    <a:pt x="126" y="66"/>
                    <a:pt x="126" y="63"/>
                  </a:cubicBezTo>
                  <a:cubicBezTo>
                    <a:pt x="126" y="61"/>
                    <a:pt x="124" y="59"/>
                    <a:pt x="122" y="59"/>
                  </a:cubicBezTo>
                  <a:cubicBezTo>
                    <a:pt x="88" y="59"/>
                    <a:pt x="88" y="59"/>
                    <a:pt x="88" y="59"/>
                  </a:cubicBezTo>
                  <a:cubicBezTo>
                    <a:pt x="86" y="59"/>
                    <a:pt x="84" y="61"/>
                    <a:pt x="84" y="63"/>
                  </a:cubicBezTo>
                  <a:cubicBezTo>
                    <a:pt x="84" y="66"/>
                    <a:pt x="86" y="68"/>
                    <a:pt x="88" y="68"/>
                  </a:cubicBezTo>
                  <a:close/>
                  <a:moveTo>
                    <a:pt x="55" y="160"/>
                  </a:moveTo>
                  <a:cubicBezTo>
                    <a:pt x="156" y="160"/>
                    <a:pt x="156" y="160"/>
                    <a:pt x="156" y="160"/>
                  </a:cubicBezTo>
                  <a:cubicBezTo>
                    <a:pt x="158" y="160"/>
                    <a:pt x="160" y="159"/>
                    <a:pt x="160" y="156"/>
                  </a:cubicBezTo>
                  <a:cubicBezTo>
                    <a:pt x="160" y="154"/>
                    <a:pt x="158" y="152"/>
                    <a:pt x="156" y="152"/>
                  </a:cubicBezTo>
                  <a:cubicBezTo>
                    <a:pt x="55" y="152"/>
                    <a:pt x="55" y="152"/>
                    <a:pt x="55" y="152"/>
                  </a:cubicBezTo>
                  <a:cubicBezTo>
                    <a:pt x="52" y="152"/>
                    <a:pt x="50" y="154"/>
                    <a:pt x="50" y="156"/>
                  </a:cubicBezTo>
                  <a:cubicBezTo>
                    <a:pt x="50" y="159"/>
                    <a:pt x="52" y="160"/>
                    <a:pt x="55" y="160"/>
                  </a:cubicBezTo>
                  <a:close/>
                  <a:moveTo>
                    <a:pt x="55" y="127"/>
                  </a:moveTo>
                  <a:cubicBezTo>
                    <a:pt x="97" y="127"/>
                    <a:pt x="97" y="127"/>
                    <a:pt x="97" y="127"/>
                  </a:cubicBezTo>
                  <a:cubicBezTo>
                    <a:pt x="99" y="127"/>
                    <a:pt x="101" y="125"/>
                    <a:pt x="101" y="122"/>
                  </a:cubicBezTo>
                  <a:cubicBezTo>
                    <a:pt x="101" y="89"/>
                    <a:pt x="101" y="89"/>
                    <a:pt x="101" y="89"/>
                  </a:cubicBezTo>
                  <a:cubicBezTo>
                    <a:pt x="101" y="86"/>
                    <a:pt x="99" y="84"/>
                    <a:pt x="97" y="84"/>
                  </a:cubicBezTo>
                  <a:cubicBezTo>
                    <a:pt x="55" y="84"/>
                    <a:pt x="55" y="84"/>
                    <a:pt x="55" y="84"/>
                  </a:cubicBezTo>
                  <a:cubicBezTo>
                    <a:pt x="52" y="84"/>
                    <a:pt x="50" y="86"/>
                    <a:pt x="50" y="89"/>
                  </a:cubicBezTo>
                  <a:cubicBezTo>
                    <a:pt x="50" y="122"/>
                    <a:pt x="50" y="122"/>
                    <a:pt x="50" y="122"/>
                  </a:cubicBezTo>
                  <a:cubicBezTo>
                    <a:pt x="50" y="125"/>
                    <a:pt x="52" y="127"/>
                    <a:pt x="55" y="127"/>
                  </a:cubicBezTo>
                  <a:close/>
                  <a:moveTo>
                    <a:pt x="59" y="93"/>
                  </a:moveTo>
                  <a:cubicBezTo>
                    <a:pt x="92" y="93"/>
                    <a:pt x="92" y="93"/>
                    <a:pt x="92" y="93"/>
                  </a:cubicBezTo>
                  <a:cubicBezTo>
                    <a:pt x="92" y="118"/>
                    <a:pt x="92" y="118"/>
                    <a:pt x="92" y="118"/>
                  </a:cubicBezTo>
                  <a:cubicBezTo>
                    <a:pt x="59" y="118"/>
                    <a:pt x="59" y="118"/>
                    <a:pt x="59" y="118"/>
                  </a:cubicBezTo>
                  <a:lnTo>
                    <a:pt x="59" y="93"/>
                  </a:lnTo>
                  <a:close/>
                  <a:moveTo>
                    <a:pt x="55" y="68"/>
                  </a:moveTo>
                  <a:cubicBezTo>
                    <a:pt x="57" y="68"/>
                    <a:pt x="59" y="66"/>
                    <a:pt x="59" y="63"/>
                  </a:cubicBezTo>
                  <a:cubicBezTo>
                    <a:pt x="59" y="61"/>
                    <a:pt x="57" y="59"/>
                    <a:pt x="55" y="59"/>
                  </a:cubicBezTo>
                  <a:cubicBezTo>
                    <a:pt x="52" y="59"/>
                    <a:pt x="50" y="61"/>
                    <a:pt x="50" y="63"/>
                  </a:cubicBezTo>
                  <a:cubicBezTo>
                    <a:pt x="50" y="66"/>
                    <a:pt x="52" y="68"/>
                    <a:pt x="55" y="68"/>
                  </a:cubicBezTo>
                  <a:close/>
                  <a:moveTo>
                    <a:pt x="71" y="68"/>
                  </a:moveTo>
                  <a:cubicBezTo>
                    <a:pt x="74" y="68"/>
                    <a:pt x="76" y="66"/>
                    <a:pt x="76" y="63"/>
                  </a:cubicBezTo>
                  <a:cubicBezTo>
                    <a:pt x="76" y="61"/>
                    <a:pt x="74" y="59"/>
                    <a:pt x="71" y="59"/>
                  </a:cubicBezTo>
                  <a:cubicBezTo>
                    <a:pt x="69" y="59"/>
                    <a:pt x="67" y="61"/>
                    <a:pt x="67" y="63"/>
                  </a:cubicBezTo>
                  <a:cubicBezTo>
                    <a:pt x="67" y="66"/>
                    <a:pt x="69" y="68"/>
                    <a:pt x="71" y="68"/>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9" name="Group 18"/>
          <p:cNvGrpSpPr/>
          <p:nvPr/>
        </p:nvGrpSpPr>
        <p:grpSpPr>
          <a:xfrm>
            <a:off x="9213431" y="3762386"/>
            <a:ext cx="1496297" cy="1496297"/>
            <a:chOff x="6912482" y="2821918"/>
            <a:chExt cx="1122808" cy="1122808"/>
          </a:xfrm>
        </p:grpSpPr>
        <p:sp>
          <p:nvSpPr>
            <p:cNvPr id="28" name="Oval 27"/>
            <p:cNvSpPr>
              <a:spLocks noChangeAspect="1"/>
            </p:cNvSpPr>
            <p:nvPr/>
          </p:nvSpPr>
          <p:spPr>
            <a:xfrm>
              <a:off x="6912482" y="2821918"/>
              <a:ext cx="1122808" cy="11228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1" name="Freeform 154"/>
            <p:cNvSpPr>
              <a:spLocks noEditPoints="1"/>
            </p:cNvSpPr>
            <p:nvPr/>
          </p:nvSpPr>
          <p:spPr bwMode="auto">
            <a:xfrm>
              <a:off x="7281673" y="3226694"/>
              <a:ext cx="358898" cy="293064"/>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4" name="Group 3"/>
          <p:cNvGrpSpPr>
            <a:grpSpLocks noChangeAspect="1"/>
          </p:cNvGrpSpPr>
          <p:nvPr/>
        </p:nvGrpSpPr>
        <p:grpSpPr>
          <a:xfrm>
            <a:off x="1475543" y="3762386"/>
            <a:ext cx="1496297" cy="1496297"/>
            <a:chOff x="1029098" y="2719048"/>
            <a:chExt cx="1302622" cy="1302622"/>
          </a:xfrm>
        </p:grpSpPr>
        <p:sp>
          <p:nvSpPr>
            <p:cNvPr id="2" name="Oval 1"/>
            <p:cNvSpPr>
              <a:spLocks noChangeAspect="1"/>
            </p:cNvSpPr>
            <p:nvPr/>
          </p:nvSpPr>
          <p:spPr>
            <a:xfrm>
              <a:off x="1029098" y="2719048"/>
              <a:ext cx="1302622" cy="130262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9" name="Freeform 500"/>
            <p:cNvSpPr>
              <a:spLocks noEditPoints="1"/>
            </p:cNvSpPr>
            <p:nvPr/>
          </p:nvSpPr>
          <p:spPr bwMode="auto">
            <a:xfrm>
              <a:off x="1425280" y="3125428"/>
              <a:ext cx="510258" cy="515788"/>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612737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Taxonomy Editor: original concepts</a:t>
            </a:r>
          </a:p>
        </p:txBody>
      </p:sp>
      <p:sp>
        <p:nvSpPr>
          <p:cNvPr id="8" name="Content Placeholder 2">
            <a:extLst>
              <a:ext uri="{FF2B5EF4-FFF2-40B4-BE49-F238E27FC236}">
                <a16:creationId xmlns:a16="http://schemas.microsoft.com/office/drawing/2014/main" id="{0E69FABC-BC44-4C03-AF45-6BDCF194F2A1}"/>
              </a:ext>
            </a:extLst>
          </p:cNvPr>
          <p:cNvSpPr>
            <a:spLocks noGrp="1"/>
          </p:cNvSpPr>
          <p:nvPr>
            <p:ph idx="4294967295"/>
          </p:nvPr>
        </p:nvSpPr>
        <p:spPr>
          <a:xfrm>
            <a:off x="95250" y="1362075"/>
            <a:ext cx="3071813" cy="5321300"/>
          </a:xfrm>
        </p:spPr>
        <p:txBody>
          <a:bodyPr vert="horz" lIns="91416" tIns="45708" rIns="91416" bIns="45708" rtlCol="0" anchor="t">
            <a:noAutofit/>
          </a:bodyPr>
          <a:lstStyle/>
          <a:p>
            <a:pPr marL="75596" indent="0" fontAlgn="base">
              <a:spcBef>
                <a:spcPts val="0"/>
              </a:spcBef>
              <a:spcAft>
                <a:spcPts val="600"/>
              </a:spcAft>
              <a:buClr>
                <a:srgbClr val="FF6600"/>
              </a:buClr>
              <a:buNone/>
            </a:pPr>
            <a:r>
              <a:rPr lang="en-US" sz="1200" i="1" dirty="0">
                <a:latin typeface="Segoe UI"/>
                <a:cs typeface="Segoe UI"/>
              </a:rPr>
              <a:t>Original Use Cases:</a:t>
            </a:r>
          </a:p>
          <a:p>
            <a:pPr marL="246995" indent="-171399" fontAlgn="base">
              <a:spcBef>
                <a:spcPts val="0"/>
              </a:spcBef>
              <a:spcAft>
                <a:spcPts val="600"/>
              </a:spcAft>
              <a:buClr>
                <a:srgbClr val="FF6600"/>
              </a:buClr>
            </a:pPr>
            <a:r>
              <a:rPr lang="en-US" sz="1100" dirty="0">
                <a:latin typeface="Segoe UI"/>
                <a:cs typeface="Segoe UI"/>
              </a:rPr>
              <a:t>Allow rapid creation of key-value pairs supporting the Supervised Machine Learning training to create a classification model (using regex, clustering, and string matching)</a:t>
            </a:r>
          </a:p>
          <a:p>
            <a:pPr marL="246995" indent="-171399" fontAlgn="base">
              <a:spcBef>
                <a:spcPts val="0"/>
              </a:spcBef>
              <a:spcAft>
                <a:spcPts val="600"/>
              </a:spcAft>
              <a:buClr>
                <a:srgbClr val="FF6600"/>
              </a:buClr>
            </a:pPr>
            <a:r>
              <a:rPr lang="en-US" sz="1100" dirty="0">
                <a:latin typeface="Segoe UI"/>
                <a:cs typeface="Segoe UI"/>
              </a:rPr>
              <a:t>Allow creation of custom models using regex rules</a:t>
            </a:r>
          </a:p>
          <a:p>
            <a:pPr marL="246995" indent="-171399" fontAlgn="base">
              <a:spcBef>
                <a:spcPts val="0"/>
              </a:spcBef>
              <a:spcAft>
                <a:spcPts val="600"/>
              </a:spcAft>
              <a:buClr>
                <a:srgbClr val="FF6600"/>
              </a:buClr>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Concerns identified during the initial design phase:</a:t>
            </a:r>
          </a:p>
          <a:p>
            <a:pPr marL="246995" indent="-171399" fontAlgn="base">
              <a:spcBef>
                <a:spcPts val="0"/>
              </a:spcBef>
              <a:spcAft>
                <a:spcPts val="600"/>
              </a:spcAft>
              <a:buClr>
                <a:srgbClr val="FF6600"/>
              </a:buClr>
            </a:pPr>
            <a:r>
              <a:rPr lang="en-US" sz="1100" dirty="0">
                <a:latin typeface="Segoe UI"/>
                <a:cs typeface="Segoe UI"/>
              </a:rPr>
              <a:t>Attempts to create mutually exclusive taxonomy categories lead to potential “coin toss” situations when multiple categories fit equally</a:t>
            </a:r>
          </a:p>
          <a:p>
            <a:pPr marL="246995" indent="-171399" fontAlgn="base">
              <a:spcBef>
                <a:spcPts val="0"/>
              </a:spcBef>
              <a:spcAft>
                <a:spcPts val="600"/>
              </a:spcAft>
              <a:buClr>
                <a:srgbClr val="FF6600"/>
              </a:buClr>
            </a:pPr>
            <a:r>
              <a:rPr lang="en-US" sz="1100" dirty="0">
                <a:latin typeface="Segoe UI"/>
                <a:cs typeface="Segoe UI"/>
              </a:rPr>
              <a:t>A query cannot be assigned multiple categories</a:t>
            </a:r>
          </a:p>
          <a:p>
            <a:pPr marL="246995" indent="-171399" fontAlgn="base">
              <a:spcBef>
                <a:spcPts val="0"/>
              </a:spcBef>
              <a:spcAft>
                <a:spcPts val="600"/>
              </a:spcAft>
              <a:buClr>
                <a:srgbClr val="FF6600"/>
              </a:buClr>
            </a:pPr>
            <a:r>
              <a:rPr lang="en-US" sz="1100" dirty="0">
                <a:latin typeface="Segoe UI"/>
                <a:cs typeface="Segoe UI"/>
              </a:rPr>
              <a:t>Model accuracy relies heavily on the sampling given in key-value pairs that might not accurately represent the larger pipeline</a:t>
            </a:r>
          </a:p>
          <a:p>
            <a:pPr marL="246995" indent="-171399" fontAlgn="base">
              <a:spcBef>
                <a:spcPts val="0"/>
              </a:spcBef>
              <a:spcAft>
                <a:spcPts val="600"/>
              </a:spcAft>
              <a:buClr>
                <a:srgbClr val="FF6600"/>
              </a:buClr>
            </a:pPr>
            <a:r>
              <a:rPr lang="en-US" sz="1100" dirty="0">
                <a:latin typeface="Segoe UI"/>
                <a:cs typeface="Segoe UI"/>
              </a:rPr>
              <a:t>Lack of visibility into potential category overlaps</a:t>
            </a:r>
          </a:p>
          <a:p>
            <a:pPr marL="246995" indent="-171399" fontAlgn="base">
              <a:spcBef>
                <a:spcPts val="0"/>
              </a:spcBef>
              <a:spcAft>
                <a:spcPts val="600"/>
              </a:spcAft>
              <a:buClr>
                <a:srgbClr val="FF6600"/>
              </a:buClr>
            </a:pPr>
            <a:r>
              <a:rPr lang="en-US" sz="1100" dirty="0">
                <a:latin typeface="Segoe UI"/>
                <a:cs typeface="Segoe UI"/>
              </a:rPr>
              <a:t>Focus on data preparation vs data analysis</a:t>
            </a:r>
          </a:p>
        </p:txBody>
      </p:sp>
      <p:pic>
        <p:nvPicPr>
          <p:cNvPr id="3" name="Picture 2">
            <a:extLst>
              <a:ext uri="{FF2B5EF4-FFF2-40B4-BE49-F238E27FC236}">
                <a16:creationId xmlns:a16="http://schemas.microsoft.com/office/drawing/2014/main" id="{A32283D3-FA29-407E-9CC4-DB9B33129089}"/>
              </a:ext>
            </a:extLst>
          </p:cNvPr>
          <p:cNvPicPr>
            <a:picLocks noChangeAspect="1"/>
          </p:cNvPicPr>
          <p:nvPr/>
        </p:nvPicPr>
        <p:blipFill>
          <a:blip r:embed="rId2"/>
          <a:stretch>
            <a:fillRect/>
          </a:stretch>
        </p:blipFill>
        <p:spPr>
          <a:xfrm>
            <a:off x="3620101" y="1361941"/>
            <a:ext cx="4291827" cy="353017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425728B-F877-41D4-A91E-3DA4C77743C7}"/>
              </a:ext>
            </a:extLst>
          </p:cNvPr>
          <p:cNvPicPr>
            <a:picLocks noChangeAspect="1"/>
          </p:cNvPicPr>
          <p:nvPr/>
        </p:nvPicPr>
        <p:blipFill>
          <a:blip r:embed="rId3"/>
          <a:stretch>
            <a:fillRect/>
          </a:stretch>
        </p:blipFill>
        <p:spPr>
          <a:xfrm>
            <a:off x="8030231" y="1431755"/>
            <a:ext cx="4087051" cy="305673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2A698625-7057-401B-A443-9108F7EE7BAA}"/>
              </a:ext>
            </a:extLst>
          </p:cNvPr>
          <p:cNvPicPr>
            <a:picLocks noChangeAspect="1"/>
          </p:cNvPicPr>
          <p:nvPr/>
        </p:nvPicPr>
        <p:blipFill>
          <a:blip r:embed="rId4"/>
          <a:stretch>
            <a:fillRect/>
          </a:stretch>
        </p:blipFill>
        <p:spPr>
          <a:xfrm>
            <a:off x="8283101" y="3708073"/>
            <a:ext cx="3688445" cy="2776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260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593026-1D90-4570-B228-77914D4D6373}"/>
              </a:ext>
            </a:extLst>
          </p:cNvPr>
          <p:cNvPicPr>
            <a:picLocks noChangeAspect="1"/>
          </p:cNvPicPr>
          <p:nvPr/>
        </p:nvPicPr>
        <p:blipFill>
          <a:blip r:embed="rId2"/>
          <a:stretch>
            <a:fillRect/>
          </a:stretch>
        </p:blipFill>
        <p:spPr>
          <a:xfrm>
            <a:off x="7795270" y="1219325"/>
            <a:ext cx="3741234" cy="397060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05C83E2-7FF4-4BD1-9E8F-E5394CC0C115}"/>
              </a:ext>
            </a:extLst>
          </p:cNvPr>
          <p:cNvPicPr>
            <a:picLocks noChangeAspect="1"/>
          </p:cNvPicPr>
          <p:nvPr/>
        </p:nvPicPr>
        <p:blipFill>
          <a:blip r:embed="rId3"/>
          <a:stretch>
            <a:fillRect/>
          </a:stretch>
        </p:blipFill>
        <p:spPr>
          <a:xfrm>
            <a:off x="3980270" y="1020285"/>
            <a:ext cx="3681897" cy="2517215"/>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exploratory concepts</a:t>
            </a:r>
          </a:p>
        </p:txBody>
      </p:sp>
      <p:sp>
        <p:nvSpPr>
          <p:cNvPr id="8" name="Content Placeholder 2">
            <a:extLst>
              <a:ext uri="{FF2B5EF4-FFF2-40B4-BE49-F238E27FC236}">
                <a16:creationId xmlns:a16="http://schemas.microsoft.com/office/drawing/2014/main" id="{E1A6C528-60B3-44CD-AF3B-6316FD80A472}"/>
              </a:ext>
            </a:extLst>
          </p:cNvPr>
          <p:cNvSpPr>
            <a:spLocks noGrp="1"/>
          </p:cNvSpPr>
          <p:nvPr>
            <p:ph idx="4294967295"/>
          </p:nvPr>
        </p:nvSpPr>
        <p:spPr>
          <a:xfrm>
            <a:off x="95250" y="1362075"/>
            <a:ext cx="3071813" cy="5321300"/>
          </a:xfrm>
        </p:spPr>
        <p:txBody>
          <a:bodyPr vert="horz" lIns="91416" tIns="45708" rIns="91416" bIns="45708" rtlCol="0" anchor="t">
            <a:noAutofit/>
          </a:bodyPr>
          <a:lstStyle/>
          <a:p>
            <a:pPr marL="75596" indent="0" fontAlgn="base">
              <a:spcBef>
                <a:spcPts val="0"/>
              </a:spcBef>
              <a:spcAft>
                <a:spcPts val="600"/>
              </a:spcAft>
              <a:buClr>
                <a:srgbClr val="FF6600"/>
              </a:buClr>
              <a:buNone/>
            </a:pPr>
            <a:r>
              <a:rPr lang="en-US" sz="1200" i="1" dirty="0">
                <a:latin typeface="Segoe UI"/>
                <a:cs typeface="Segoe UI"/>
              </a:rPr>
              <a:t>Revised Use Cases:</a:t>
            </a:r>
          </a:p>
          <a:p>
            <a:pPr marL="246995" indent="-171399" fontAlgn="base">
              <a:spcBef>
                <a:spcPts val="0"/>
              </a:spcBef>
              <a:spcAft>
                <a:spcPts val="600"/>
              </a:spcAft>
              <a:buClr>
                <a:srgbClr val="FF6600"/>
              </a:buClr>
            </a:pPr>
            <a:r>
              <a:rPr lang="en-US" sz="1100" dirty="0">
                <a:latin typeface="Segoe UI"/>
                <a:cs typeface="Segoe UI"/>
              </a:rPr>
              <a:t>Allow categorizing queries from multiple topic association point of view (holographic affinity map): every category in every taxonomy in the tool becomes a topic</a:t>
            </a:r>
          </a:p>
          <a:p>
            <a:pPr marL="246995" indent="-171399" fontAlgn="base">
              <a:spcBef>
                <a:spcPts val="0"/>
              </a:spcBef>
              <a:spcAft>
                <a:spcPts val="600"/>
              </a:spcAft>
              <a:buClr>
                <a:srgbClr val="FF6600"/>
              </a:buClr>
            </a:pPr>
            <a:r>
              <a:rPr lang="en-US" sz="1100" dirty="0">
                <a:latin typeface="Segoe UI"/>
                <a:cs typeface="Segoe UI"/>
              </a:rPr>
              <a:t>Allow pulling statistics and trends from custom manually imposed topics structures (“hierarchies”)</a:t>
            </a:r>
          </a:p>
          <a:p>
            <a:pPr marL="75596" indent="0" fontAlgn="base">
              <a:spcBef>
                <a:spcPts val="0"/>
              </a:spcBef>
              <a:spcAft>
                <a:spcPts val="600"/>
              </a:spcAft>
              <a:buClr>
                <a:srgbClr val="FF6600"/>
              </a:buClr>
              <a:buNone/>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Approach benefits:</a:t>
            </a:r>
          </a:p>
          <a:p>
            <a:pPr marL="246995" indent="-171399" fontAlgn="base">
              <a:spcBef>
                <a:spcPts val="0"/>
              </a:spcBef>
              <a:spcAft>
                <a:spcPts val="600"/>
              </a:spcAft>
              <a:buClr>
                <a:srgbClr val="FF6600"/>
              </a:buClr>
            </a:pPr>
            <a:r>
              <a:rPr lang="en-US" sz="1100" dirty="0">
                <a:latin typeface="Segoe UI"/>
                <a:cs typeface="Segoe UI"/>
              </a:rPr>
              <a:t>Shift from labeling to exploratory work</a:t>
            </a:r>
          </a:p>
          <a:p>
            <a:pPr marL="246995" indent="-171399" fontAlgn="base">
              <a:spcBef>
                <a:spcPts val="0"/>
              </a:spcBef>
              <a:spcAft>
                <a:spcPts val="600"/>
              </a:spcAft>
              <a:buClr>
                <a:srgbClr val="FF6600"/>
              </a:buClr>
            </a:pPr>
            <a:r>
              <a:rPr lang="en-US" sz="1100" dirty="0">
                <a:latin typeface="Segoe UI"/>
                <a:cs typeface="Segoe UI"/>
              </a:rPr>
              <a:t>Seeding vs distinct query collection</a:t>
            </a:r>
          </a:p>
          <a:p>
            <a:pPr marL="246995" indent="-171399" fontAlgn="base">
              <a:spcBef>
                <a:spcPts val="0"/>
              </a:spcBef>
              <a:spcAft>
                <a:spcPts val="600"/>
              </a:spcAft>
              <a:buClr>
                <a:srgbClr val="FF6600"/>
              </a:buClr>
            </a:pPr>
            <a:r>
              <a:rPr lang="en-US" sz="1100" dirty="0">
                <a:latin typeface="Segoe UI"/>
                <a:cs typeface="Segoe UI"/>
              </a:rPr>
              <a:t>No conflicts of categories or necessity to pick one when multiple are available</a:t>
            </a:r>
          </a:p>
          <a:p>
            <a:pPr marL="246995" indent="-171399" fontAlgn="base">
              <a:spcBef>
                <a:spcPts val="0"/>
              </a:spcBef>
              <a:spcAft>
                <a:spcPts val="600"/>
              </a:spcAft>
              <a:buClr>
                <a:srgbClr val="FF6600"/>
              </a:buClr>
            </a:pPr>
            <a:r>
              <a:rPr lang="en-US" sz="1100" dirty="0">
                <a:latin typeface="Segoe UI"/>
                <a:cs typeface="Segoe UI"/>
              </a:rPr>
              <a:t>Representation of the whole data pipeline</a:t>
            </a:r>
          </a:p>
          <a:p>
            <a:pPr marL="246995" indent="-171399" fontAlgn="base">
              <a:spcBef>
                <a:spcPts val="0"/>
              </a:spcBef>
              <a:spcAft>
                <a:spcPts val="600"/>
              </a:spcAft>
              <a:buClr>
                <a:srgbClr val="FF6600"/>
              </a:buClr>
            </a:pPr>
            <a:r>
              <a:rPr lang="en-US" sz="1100" dirty="0">
                <a:latin typeface="Segoe UI"/>
                <a:cs typeface="Segoe UI"/>
              </a:rPr>
              <a:t>Automated topic suggestions</a:t>
            </a:r>
          </a:p>
          <a:p>
            <a:pPr marL="75596" indent="0" fontAlgn="base">
              <a:spcBef>
                <a:spcPts val="0"/>
              </a:spcBef>
              <a:spcAft>
                <a:spcPts val="600"/>
              </a:spcAft>
              <a:buClr>
                <a:srgbClr val="FF6600"/>
              </a:buClr>
              <a:buNone/>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Concerns identified during the initial design phase:</a:t>
            </a:r>
          </a:p>
          <a:p>
            <a:pPr marL="246995" indent="-171399" fontAlgn="base">
              <a:spcBef>
                <a:spcPts val="0"/>
              </a:spcBef>
              <a:spcAft>
                <a:spcPts val="600"/>
              </a:spcAft>
              <a:buClr>
                <a:srgbClr val="FF6600"/>
              </a:buClr>
            </a:pPr>
            <a:r>
              <a:rPr lang="en-US" sz="1100" dirty="0">
                <a:latin typeface="Segoe UI"/>
                <a:cs typeface="Segoe UI"/>
              </a:rPr>
              <a:t>Paradigm shift from manual data labeling and training</a:t>
            </a:r>
          </a:p>
        </p:txBody>
      </p:sp>
      <p:pic>
        <p:nvPicPr>
          <p:cNvPr id="9" name="Picture 8">
            <a:extLst>
              <a:ext uri="{FF2B5EF4-FFF2-40B4-BE49-F238E27FC236}">
                <a16:creationId xmlns:a16="http://schemas.microsoft.com/office/drawing/2014/main" id="{12224629-4A90-4EFD-8395-13AF1D860F96}"/>
              </a:ext>
            </a:extLst>
          </p:cNvPr>
          <p:cNvPicPr>
            <a:picLocks noChangeAspect="1"/>
          </p:cNvPicPr>
          <p:nvPr/>
        </p:nvPicPr>
        <p:blipFill>
          <a:blip r:embed="rId4"/>
          <a:stretch>
            <a:fillRect/>
          </a:stretch>
        </p:blipFill>
        <p:spPr>
          <a:xfrm>
            <a:off x="3704822" y="3204627"/>
            <a:ext cx="4588993" cy="315460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E6C0CF7-6CD7-4158-9E2E-9856BBDEDDD5}"/>
              </a:ext>
            </a:extLst>
          </p:cNvPr>
          <p:cNvPicPr>
            <a:picLocks noChangeAspect="1"/>
          </p:cNvPicPr>
          <p:nvPr/>
        </p:nvPicPr>
        <p:blipFill>
          <a:blip r:embed="rId5"/>
          <a:stretch>
            <a:fillRect/>
          </a:stretch>
        </p:blipFill>
        <p:spPr>
          <a:xfrm>
            <a:off x="7606525" y="3617575"/>
            <a:ext cx="4218507" cy="28948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339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design status</a:t>
            </a:r>
          </a:p>
        </p:txBody>
      </p:sp>
      <p:sp>
        <p:nvSpPr>
          <p:cNvPr id="8" name="Content Placeholder 2">
            <a:extLst>
              <a:ext uri="{FF2B5EF4-FFF2-40B4-BE49-F238E27FC236}">
                <a16:creationId xmlns:a16="http://schemas.microsoft.com/office/drawing/2014/main" id="{0E69FABC-BC44-4C03-AF45-6BDCF194F2A1}"/>
              </a:ext>
            </a:extLst>
          </p:cNvPr>
          <p:cNvSpPr>
            <a:spLocks noGrp="1"/>
          </p:cNvSpPr>
          <p:nvPr>
            <p:ph idx="4294967295"/>
          </p:nvPr>
        </p:nvSpPr>
        <p:spPr>
          <a:xfrm>
            <a:off x="1038225" y="1362075"/>
            <a:ext cx="4833938" cy="5321300"/>
          </a:xfrm>
        </p:spPr>
        <p:txBody>
          <a:bodyPr vert="horz" lIns="91416" tIns="45708" rIns="91416" bIns="45708" rtlCol="0" anchor="t">
            <a:noAutofit/>
          </a:bodyPr>
          <a:lstStyle/>
          <a:p>
            <a:pPr marL="75596" indent="0" fontAlgn="base">
              <a:lnSpc>
                <a:spcPct val="110000"/>
              </a:lnSpc>
              <a:spcBef>
                <a:spcPts val="600"/>
              </a:spcBef>
              <a:spcAft>
                <a:spcPts val="600"/>
              </a:spcAft>
              <a:buClr>
                <a:srgbClr val="FF6600"/>
              </a:buClr>
              <a:buNone/>
            </a:pPr>
            <a:r>
              <a:rPr lang="en-US" sz="1200" i="1" dirty="0">
                <a:solidFill>
                  <a:schemeClr val="tx2"/>
                </a:solidFill>
                <a:latin typeface="Segoe UI"/>
                <a:cs typeface="Segoe UI"/>
              </a:rPr>
              <a:t>Design, onboarding, evangelization</a:t>
            </a:r>
          </a:p>
          <a:p>
            <a:pPr marL="246995" indent="-171399" fontAlgn="base">
              <a:lnSpc>
                <a:spcPct val="110000"/>
              </a:lnSpc>
              <a:spcBef>
                <a:spcPts val="600"/>
              </a:spcBef>
              <a:spcAft>
                <a:spcPts val="600"/>
              </a:spcAft>
              <a:buClr>
                <a:srgbClr val="FF6600"/>
              </a:buClr>
            </a:pPr>
            <a:r>
              <a:rPr lang="en-US" sz="1100" dirty="0">
                <a:latin typeface="Segoe UI"/>
                <a:cs typeface="Segoe UI"/>
              </a:rPr>
              <a:t>Continued </a:t>
            </a:r>
            <a:r>
              <a:rPr lang="en-US" sz="1100" dirty="0" err="1">
                <a:latin typeface="Segoe UI"/>
                <a:cs typeface="Segoe UI"/>
              </a:rPr>
              <a:t>detalization</a:t>
            </a:r>
            <a:r>
              <a:rPr lang="en-US" sz="1100" dirty="0">
                <a:latin typeface="Segoe UI"/>
                <a:cs typeface="Segoe UI"/>
              </a:rPr>
              <a:t> of the UI mock-ups</a:t>
            </a:r>
          </a:p>
          <a:p>
            <a:pPr marL="246995" indent="-171399" fontAlgn="base">
              <a:lnSpc>
                <a:spcPct val="110000"/>
              </a:lnSpc>
              <a:spcBef>
                <a:spcPts val="600"/>
              </a:spcBef>
              <a:spcAft>
                <a:spcPts val="600"/>
              </a:spcAft>
              <a:buClr>
                <a:srgbClr val="FF6600"/>
              </a:buClr>
            </a:pPr>
            <a:r>
              <a:rPr lang="en-US" sz="1100" dirty="0">
                <a:solidFill>
                  <a:schemeClr val="tx2"/>
                </a:solidFill>
                <a:latin typeface="Segoe UI"/>
                <a:cs typeface="Segoe UI"/>
              </a:rPr>
              <a:t>Kicked off the focus group with the end users to validate the initial designs and collect feedback</a:t>
            </a:r>
          </a:p>
          <a:p>
            <a:pPr marL="246995" indent="-171399" fontAlgn="base">
              <a:lnSpc>
                <a:spcPct val="110000"/>
              </a:lnSpc>
              <a:spcBef>
                <a:spcPts val="600"/>
              </a:spcBef>
              <a:spcAft>
                <a:spcPts val="600"/>
              </a:spcAft>
              <a:buClr>
                <a:srgbClr val="FF6600"/>
              </a:buClr>
            </a:pPr>
            <a:r>
              <a:rPr lang="en-US" sz="1100" dirty="0">
                <a:latin typeface="Segoe UI"/>
                <a:cs typeface="Segoe UI"/>
              </a:rPr>
              <a:t>Started a list of edge cases to be tested during the Proof-of-Concept Data Science exercises</a:t>
            </a:r>
          </a:p>
          <a:p>
            <a:pPr marL="246995" indent="-171399" fontAlgn="base">
              <a:lnSpc>
                <a:spcPct val="110000"/>
              </a:lnSpc>
              <a:spcBef>
                <a:spcPts val="600"/>
              </a:spcBef>
              <a:spcAft>
                <a:spcPts val="600"/>
              </a:spcAft>
              <a:buClr>
                <a:srgbClr val="FF6600"/>
              </a:buClr>
            </a:pPr>
            <a:r>
              <a:rPr lang="en-US" sz="1100" dirty="0">
                <a:solidFill>
                  <a:schemeClr val="tx2"/>
                </a:solidFill>
                <a:latin typeface="Segoe UI"/>
                <a:cs typeface="Segoe UI"/>
              </a:rPr>
              <a:t>Started aligning on a common vision on the Marketplace Rotation visualizations (Kevin K.)</a:t>
            </a:r>
          </a:p>
          <a:p>
            <a:pPr marL="246995" indent="-171399" fontAlgn="base">
              <a:lnSpc>
                <a:spcPct val="110000"/>
              </a:lnSpc>
              <a:spcBef>
                <a:spcPts val="600"/>
              </a:spcBef>
              <a:spcAft>
                <a:spcPts val="600"/>
              </a:spcAft>
              <a:buClr>
                <a:srgbClr val="FF6600"/>
              </a:buClr>
            </a:pPr>
            <a:r>
              <a:rPr lang="en-US" sz="1100" dirty="0">
                <a:latin typeface="Segoe UI"/>
                <a:cs typeface="Segoe UI"/>
              </a:rPr>
              <a:t>Working on identifying potential synergy with the ICE improvements workstream (Dragos P.)</a:t>
            </a:r>
          </a:p>
          <a:p>
            <a:pPr marL="246995" indent="-171399" fontAlgn="base">
              <a:lnSpc>
                <a:spcPct val="110000"/>
              </a:lnSpc>
              <a:spcBef>
                <a:spcPts val="600"/>
              </a:spcBef>
              <a:spcAft>
                <a:spcPts val="600"/>
              </a:spcAft>
              <a:buClr>
                <a:srgbClr val="FF6600"/>
              </a:buClr>
            </a:pPr>
            <a:r>
              <a:rPr lang="en-US" sz="1100" dirty="0">
                <a:latin typeface="Segoe UI"/>
                <a:cs typeface="Segoe UI"/>
              </a:rPr>
              <a:t>Continuing to define the long-term vision, including potential external interface</a:t>
            </a:r>
          </a:p>
          <a:p>
            <a:pPr marL="246995" indent="-171399" fontAlgn="base">
              <a:lnSpc>
                <a:spcPct val="110000"/>
              </a:lnSpc>
              <a:spcBef>
                <a:spcPts val="600"/>
              </a:spcBef>
              <a:spcAft>
                <a:spcPts val="600"/>
              </a:spcAft>
              <a:buClr>
                <a:srgbClr val="FF6600"/>
              </a:buClr>
            </a:pPr>
            <a:r>
              <a:rPr lang="en-US" sz="1100" dirty="0">
                <a:latin typeface="Segoe UI"/>
                <a:cs typeface="Segoe UI"/>
              </a:rPr>
              <a:t>Defined the High-Level Architecture (right)</a:t>
            </a:r>
          </a:p>
          <a:p>
            <a:pPr marL="246995" indent="-171399" fontAlgn="base">
              <a:lnSpc>
                <a:spcPct val="110000"/>
              </a:lnSpc>
              <a:spcBef>
                <a:spcPts val="600"/>
              </a:spcBef>
              <a:spcAft>
                <a:spcPts val="600"/>
              </a:spcAft>
              <a:buClr>
                <a:srgbClr val="FF6600"/>
              </a:buClr>
            </a:pPr>
            <a:endParaRPr lang="en-US" sz="1100" dirty="0">
              <a:solidFill>
                <a:schemeClr val="tx2"/>
              </a:solidFill>
              <a:latin typeface="Segoe UI"/>
              <a:cs typeface="Segoe UI"/>
            </a:endParaRPr>
          </a:p>
        </p:txBody>
      </p:sp>
      <p:pic>
        <p:nvPicPr>
          <p:cNvPr id="4" name="Picture 3" descr="Diagram&#10;&#10;Description automatically generated">
            <a:extLst>
              <a:ext uri="{FF2B5EF4-FFF2-40B4-BE49-F238E27FC236}">
                <a16:creationId xmlns:a16="http://schemas.microsoft.com/office/drawing/2014/main" id="{DED0AEA9-5475-4ED5-882D-94AB52E46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3831" y="1361940"/>
            <a:ext cx="5009421" cy="5203469"/>
          </a:xfrm>
          <a:prstGeom prst="rect">
            <a:avLst/>
          </a:prstGeom>
        </p:spPr>
      </p:pic>
    </p:spTree>
    <p:extLst>
      <p:ext uri="{BB962C8B-B14F-4D97-AF65-F5344CB8AC3E}">
        <p14:creationId xmlns:p14="http://schemas.microsoft.com/office/powerpoint/2010/main" val="4220111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UI mock-ups</a:t>
            </a:r>
          </a:p>
        </p:txBody>
      </p:sp>
      <p:pic>
        <p:nvPicPr>
          <p:cNvPr id="10" name="Picture 9">
            <a:extLst>
              <a:ext uri="{FF2B5EF4-FFF2-40B4-BE49-F238E27FC236}">
                <a16:creationId xmlns:a16="http://schemas.microsoft.com/office/drawing/2014/main" id="{254E7941-0032-4733-8DBE-A8B464F4460D}"/>
              </a:ext>
            </a:extLst>
          </p:cNvPr>
          <p:cNvPicPr>
            <a:picLocks noChangeAspect="1"/>
          </p:cNvPicPr>
          <p:nvPr/>
        </p:nvPicPr>
        <p:blipFill>
          <a:blip r:embed="rId3"/>
          <a:stretch>
            <a:fillRect/>
          </a:stretch>
        </p:blipFill>
        <p:spPr>
          <a:xfrm>
            <a:off x="4387939" y="1020284"/>
            <a:ext cx="3741234" cy="3970602"/>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3222FE94-E975-4AC7-A1B6-60213913BC95}"/>
              </a:ext>
            </a:extLst>
          </p:cNvPr>
          <p:cNvPicPr>
            <a:picLocks noChangeAspect="1"/>
          </p:cNvPicPr>
          <p:nvPr/>
        </p:nvPicPr>
        <p:blipFill>
          <a:blip r:embed="rId4"/>
          <a:stretch>
            <a:fillRect/>
          </a:stretch>
        </p:blipFill>
        <p:spPr>
          <a:xfrm>
            <a:off x="619100" y="1020285"/>
            <a:ext cx="3681897" cy="2517215"/>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D4E99C02-C73B-4535-ADFF-5CADC1A50E6F}"/>
              </a:ext>
            </a:extLst>
          </p:cNvPr>
          <p:cNvPicPr>
            <a:picLocks noChangeAspect="1"/>
          </p:cNvPicPr>
          <p:nvPr/>
        </p:nvPicPr>
        <p:blipFill>
          <a:blip r:embed="rId5"/>
          <a:stretch>
            <a:fillRect/>
          </a:stretch>
        </p:blipFill>
        <p:spPr>
          <a:xfrm>
            <a:off x="619100" y="3528243"/>
            <a:ext cx="4588993" cy="315460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192C3E1-AF36-4287-9C44-3A27550BA077}"/>
              </a:ext>
            </a:extLst>
          </p:cNvPr>
          <p:cNvPicPr>
            <a:picLocks noChangeAspect="1"/>
          </p:cNvPicPr>
          <p:nvPr/>
        </p:nvPicPr>
        <p:blipFill>
          <a:blip r:embed="rId6"/>
          <a:stretch>
            <a:fillRect/>
          </a:stretch>
        </p:blipFill>
        <p:spPr>
          <a:xfrm>
            <a:off x="7351217" y="3543453"/>
            <a:ext cx="4218507" cy="28948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52643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A77434FB-320C-49B5-ADF3-9BDA1597A9AA}"/>
              </a:ext>
            </a:extLst>
          </p:cNvPr>
          <p:cNvSpPr/>
          <p:nvPr/>
        </p:nvSpPr>
        <p:spPr>
          <a:xfrm>
            <a:off x="3644810" y="4369513"/>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a:t>
            </a:r>
          </a:p>
        </p:txBody>
      </p:sp>
      <p:sp>
        <p:nvSpPr>
          <p:cNvPr id="104" name="Rectangle: Rounded Corners 103">
            <a:extLst>
              <a:ext uri="{FF2B5EF4-FFF2-40B4-BE49-F238E27FC236}">
                <a16:creationId xmlns:a16="http://schemas.microsoft.com/office/drawing/2014/main" id="{F2C29621-B0DC-4B39-A6F4-AABD3FD4E192}"/>
              </a:ext>
            </a:extLst>
          </p:cNvPr>
          <p:cNvSpPr/>
          <p:nvPr/>
        </p:nvSpPr>
        <p:spPr>
          <a:xfrm>
            <a:off x="647753" y="4384084"/>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a:t>
            </a:r>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a:xfrm>
            <a:off x="1360144" y="184575"/>
            <a:ext cx="9137901" cy="474656"/>
          </a:xfrm>
        </p:spPr>
        <p:txBody>
          <a:bodyPr>
            <a:noAutofit/>
          </a:bodyPr>
          <a:lstStyle/>
          <a:p>
            <a:r>
              <a:rPr lang="en-US"/>
              <a:t>Observatory Pipeline overview</a:t>
            </a:r>
          </a:p>
        </p:txBody>
      </p:sp>
      <p:sp>
        <p:nvSpPr>
          <p:cNvPr id="48" name="Arrow: Right 47">
            <a:extLst>
              <a:ext uri="{FF2B5EF4-FFF2-40B4-BE49-F238E27FC236}">
                <a16:creationId xmlns:a16="http://schemas.microsoft.com/office/drawing/2014/main" id="{51B712ED-FC8F-4D2E-B5F6-3183389D1FBE}"/>
              </a:ext>
            </a:extLst>
          </p:cNvPr>
          <p:cNvSpPr/>
          <p:nvPr/>
        </p:nvSpPr>
        <p:spPr>
          <a:xfrm>
            <a:off x="3160146"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7683908"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2" name="Rectangle: Rounded Corners 61">
            <a:extLst>
              <a:ext uri="{FF2B5EF4-FFF2-40B4-BE49-F238E27FC236}">
                <a16:creationId xmlns:a16="http://schemas.microsoft.com/office/drawing/2014/main" id="{AF8916C7-F506-4DE5-B65D-E289F988A46C}"/>
              </a:ext>
            </a:extLst>
          </p:cNvPr>
          <p:cNvSpPr/>
          <p:nvPr/>
        </p:nvSpPr>
        <p:spPr>
          <a:xfrm>
            <a:off x="622526" y="5586690"/>
            <a:ext cx="245964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Bing Search query pipeline – receiving new queries</a:t>
            </a:r>
          </a:p>
        </p:txBody>
      </p:sp>
      <p:sp>
        <p:nvSpPr>
          <p:cNvPr id="63" name="Oval 62">
            <a:extLst>
              <a:ext uri="{FF2B5EF4-FFF2-40B4-BE49-F238E27FC236}">
                <a16:creationId xmlns:a16="http://schemas.microsoft.com/office/drawing/2014/main" id="{6CD4CFB4-146B-459C-9C80-A521D45B4AF9}"/>
              </a:ext>
            </a:extLst>
          </p:cNvPr>
          <p:cNvSpPr/>
          <p:nvPr/>
        </p:nvSpPr>
        <p:spPr>
          <a:xfrm>
            <a:off x="485402"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3714283" y="5585791"/>
            <a:ext cx="3891167"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Each incoming query is tagged by all the relevant topics (binary determination of relevance for each topic based on a query falling into the topic cluster definition based on its seed words and assigned clustering distance from the seed words)</a:t>
            </a:r>
          </a:p>
        </p:txBody>
      </p:sp>
      <p:sp>
        <p:nvSpPr>
          <p:cNvPr id="65" name="Oval 64">
            <a:extLst>
              <a:ext uri="{FF2B5EF4-FFF2-40B4-BE49-F238E27FC236}">
                <a16:creationId xmlns:a16="http://schemas.microsoft.com/office/drawing/2014/main" id="{79562E04-886F-4A06-B0BA-2948EAB9285D}"/>
              </a:ext>
            </a:extLst>
          </p:cNvPr>
          <p:cNvSpPr/>
          <p:nvPr/>
        </p:nvSpPr>
        <p:spPr>
          <a:xfrm>
            <a:off x="3577157"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8237556" y="5585791"/>
            <a:ext cx="3759187"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Users create hierarchies of topics to perform reproducible analyses; each hierarchy a collection of topics and associated trends</a:t>
            </a:r>
          </a:p>
        </p:txBody>
      </p:sp>
      <p:sp>
        <p:nvSpPr>
          <p:cNvPr id="67" name="Oval 66">
            <a:extLst>
              <a:ext uri="{FF2B5EF4-FFF2-40B4-BE49-F238E27FC236}">
                <a16:creationId xmlns:a16="http://schemas.microsoft.com/office/drawing/2014/main" id="{FA702BCD-BA7A-4F62-8382-63AA1F31BB7E}"/>
              </a:ext>
            </a:extLst>
          </p:cNvPr>
          <p:cNvSpPr/>
          <p:nvPr/>
        </p:nvSpPr>
        <p:spPr>
          <a:xfrm>
            <a:off x="8100431"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3</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4"/>
            <a:ext cx="10187993" cy="307697"/>
          </a:xfrm>
          <a:prstGeom prst="rect">
            <a:avLst/>
          </a:prstGeom>
          <a:noFill/>
        </p:spPr>
        <p:txBody>
          <a:bodyPr wrap="square" rtlCol="0">
            <a:spAutoFit/>
          </a:bodyPr>
          <a:lstStyle/>
          <a:p>
            <a:r>
              <a:rPr lang="en-US" sz="1400"/>
              <a:t>Tagging incoming search query data with relevant topics</a:t>
            </a:r>
          </a:p>
        </p:txBody>
      </p:sp>
      <p:sp>
        <p:nvSpPr>
          <p:cNvPr id="3" name="Rectangle: Rounded Corners 2">
            <a:extLst>
              <a:ext uri="{FF2B5EF4-FFF2-40B4-BE49-F238E27FC236}">
                <a16:creationId xmlns:a16="http://schemas.microsoft.com/office/drawing/2014/main" id="{908FB89B-6E7C-4EB8-BFB9-DA9C1E58CF65}"/>
              </a:ext>
            </a:extLst>
          </p:cNvPr>
          <p:cNvSpPr/>
          <p:nvPr/>
        </p:nvSpPr>
        <p:spPr>
          <a:xfrm>
            <a:off x="683312" y="1958492"/>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41" name="Rectangle: Rounded Corners 40">
            <a:extLst>
              <a:ext uri="{FF2B5EF4-FFF2-40B4-BE49-F238E27FC236}">
                <a16:creationId xmlns:a16="http://schemas.microsoft.com/office/drawing/2014/main" id="{57BCD601-2C5A-4865-8DBC-641C0D8303D6}"/>
              </a:ext>
            </a:extLst>
          </p:cNvPr>
          <p:cNvSpPr/>
          <p:nvPr/>
        </p:nvSpPr>
        <p:spPr>
          <a:xfrm>
            <a:off x="683312" y="2498939"/>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43" name="Rectangle: Rounded Corners 42">
            <a:extLst>
              <a:ext uri="{FF2B5EF4-FFF2-40B4-BE49-F238E27FC236}">
                <a16:creationId xmlns:a16="http://schemas.microsoft.com/office/drawing/2014/main" id="{F7979BD8-FF75-4ECB-B577-1AFC003BCBBE}"/>
              </a:ext>
            </a:extLst>
          </p:cNvPr>
          <p:cNvSpPr/>
          <p:nvPr/>
        </p:nvSpPr>
        <p:spPr>
          <a:xfrm>
            <a:off x="1424162" y="2188836"/>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51" name="Rectangle: Rounded Corners 50">
            <a:extLst>
              <a:ext uri="{FF2B5EF4-FFF2-40B4-BE49-F238E27FC236}">
                <a16:creationId xmlns:a16="http://schemas.microsoft.com/office/drawing/2014/main" id="{4084C90C-4A86-406D-AE63-212CBF3D6D35}"/>
              </a:ext>
            </a:extLst>
          </p:cNvPr>
          <p:cNvSpPr/>
          <p:nvPr/>
        </p:nvSpPr>
        <p:spPr>
          <a:xfrm>
            <a:off x="578984" y="3297257"/>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Medicare 2020</a:t>
            </a:r>
          </a:p>
        </p:txBody>
      </p:sp>
      <p:sp>
        <p:nvSpPr>
          <p:cNvPr id="53" name="Rectangle: Rounded Corners 52">
            <a:extLst>
              <a:ext uri="{FF2B5EF4-FFF2-40B4-BE49-F238E27FC236}">
                <a16:creationId xmlns:a16="http://schemas.microsoft.com/office/drawing/2014/main" id="{90720731-00FD-46AA-AB1A-CEC66ACC9C9C}"/>
              </a:ext>
            </a:extLst>
          </p:cNvPr>
          <p:cNvSpPr/>
          <p:nvPr/>
        </p:nvSpPr>
        <p:spPr>
          <a:xfrm>
            <a:off x="1492861" y="4212130"/>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new iPhone</a:t>
            </a:r>
          </a:p>
        </p:txBody>
      </p:sp>
      <p:sp>
        <p:nvSpPr>
          <p:cNvPr id="54" name="Rectangle: Rounded Corners 53">
            <a:extLst>
              <a:ext uri="{FF2B5EF4-FFF2-40B4-BE49-F238E27FC236}">
                <a16:creationId xmlns:a16="http://schemas.microsoft.com/office/drawing/2014/main" id="{2E3A4884-474C-4FF6-85C7-92275B139800}"/>
              </a:ext>
            </a:extLst>
          </p:cNvPr>
          <p:cNvSpPr/>
          <p:nvPr/>
        </p:nvSpPr>
        <p:spPr>
          <a:xfrm>
            <a:off x="464973" y="3672754"/>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magnetic lashes</a:t>
            </a:r>
          </a:p>
        </p:txBody>
      </p:sp>
      <p:sp>
        <p:nvSpPr>
          <p:cNvPr id="55" name="Rectangle: Rounded Corners 54">
            <a:extLst>
              <a:ext uri="{FF2B5EF4-FFF2-40B4-BE49-F238E27FC236}">
                <a16:creationId xmlns:a16="http://schemas.microsoft.com/office/drawing/2014/main" id="{530DC1A5-A531-46F2-A37F-F8241A83929A}"/>
              </a:ext>
            </a:extLst>
          </p:cNvPr>
          <p:cNvSpPr/>
          <p:nvPr/>
        </p:nvSpPr>
        <p:spPr>
          <a:xfrm>
            <a:off x="1928782" y="2560683"/>
            <a:ext cx="1029827"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cheap flights</a:t>
            </a:r>
          </a:p>
        </p:txBody>
      </p:sp>
      <p:sp>
        <p:nvSpPr>
          <p:cNvPr id="49" name="Rectangle: Rounded Corners 48">
            <a:extLst>
              <a:ext uri="{FF2B5EF4-FFF2-40B4-BE49-F238E27FC236}">
                <a16:creationId xmlns:a16="http://schemas.microsoft.com/office/drawing/2014/main" id="{61108A24-58EA-4D4C-8628-966603DDD33B}"/>
              </a:ext>
            </a:extLst>
          </p:cNvPr>
          <p:cNvSpPr/>
          <p:nvPr/>
        </p:nvSpPr>
        <p:spPr>
          <a:xfrm>
            <a:off x="1597473" y="3077900"/>
            <a:ext cx="884490"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Rent-a-car</a:t>
            </a:r>
          </a:p>
        </p:txBody>
      </p:sp>
      <p:sp>
        <p:nvSpPr>
          <p:cNvPr id="50" name="Rectangle: Rounded Corners 49">
            <a:extLst>
              <a:ext uri="{FF2B5EF4-FFF2-40B4-BE49-F238E27FC236}">
                <a16:creationId xmlns:a16="http://schemas.microsoft.com/office/drawing/2014/main" id="{F25CBA86-6143-4D92-9F50-01E91410CC31}"/>
              </a:ext>
            </a:extLst>
          </p:cNvPr>
          <p:cNvSpPr/>
          <p:nvPr/>
        </p:nvSpPr>
        <p:spPr>
          <a:xfrm>
            <a:off x="2132259" y="3599250"/>
            <a:ext cx="84364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Covid-19</a:t>
            </a:r>
          </a:p>
        </p:txBody>
      </p:sp>
      <p:sp>
        <p:nvSpPr>
          <p:cNvPr id="45" name="Rectangle: Rounded Corners 44">
            <a:extLst>
              <a:ext uri="{FF2B5EF4-FFF2-40B4-BE49-F238E27FC236}">
                <a16:creationId xmlns:a16="http://schemas.microsoft.com/office/drawing/2014/main" id="{71F93CB5-F2BC-48A6-9EAC-3A0083F1476D}"/>
              </a:ext>
            </a:extLst>
          </p:cNvPr>
          <p:cNvSpPr/>
          <p:nvPr/>
        </p:nvSpPr>
        <p:spPr>
          <a:xfrm>
            <a:off x="816138" y="2738257"/>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Best hotels Rio</a:t>
            </a:r>
          </a:p>
        </p:txBody>
      </p:sp>
      <p:sp>
        <p:nvSpPr>
          <p:cNvPr id="52" name="Rectangle: Rounded Corners 51">
            <a:extLst>
              <a:ext uri="{FF2B5EF4-FFF2-40B4-BE49-F238E27FC236}">
                <a16:creationId xmlns:a16="http://schemas.microsoft.com/office/drawing/2014/main" id="{FE924113-BA18-468A-8EE5-6FC992633D5C}"/>
              </a:ext>
            </a:extLst>
          </p:cNvPr>
          <p:cNvSpPr/>
          <p:nvPr/>
        </p:nvSpPr>
        <p:spPr>
          <a:xfrm>
            <a:off x="797669" y="4001502"/>
            <a:ext cx="154945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is Superbowl cancelled</a:t>
            </a:r>
          </a:p>
        </p:txBody>
      </p:sp>
      <p:sp>
        <p:nvSpPr>
          <p:cNvPr id="56" name="Rectangle: Rounded Corners 55">
            <a:extLst>
              <a:ext uri="{FF2B5EF4-FFF2-40B4-BE49-F238E27FC236}">
                <a16:creationId xmlns:a16="http://schemas.microsoft.com/office/drawing/2014/main" id="{B9FF06E5-96CD-43FE-9F3A-1F7FA0D7751A}"/>
              </a:ext>
            </a:extLst>
          </p:cNvPr>
          <p:cNvSpPr/>
          <p:nvPr/>
        </p:nvSpPr>
        <p:spPr>
          <a:xfrm>
            <a:off x="1870974" y="3403145"/>
            <a:ext cx="884490"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best bagels</a:t>
            </a:r>
          </a:p>
        </p:txBody>
      </p:sp>
      <p:sp>
        <p:nvSpPr>
          <p:cNvPr id="57" name="Rectangle: Rounded Corners 56">
            <a:extLst>
              <a:ext uri="{FF2B5EF4-FFF2-40B4-BE49-F238E27FC236}">
                <a16:creationId xmlns:a16="http://schemas.microsoft.com/office/drawing/2014/main" id="{3426C45A-AC07-49F7-9CAF-9A92CE9A4CFC}"/>
              </a:ext>
            </a:extLst>
          </p:cNvPr>
          <p:cNvSpPr/>
          <p:nvPr/>
        </p:nvSpPr>
        <p:spPr>
          <a:xfrm>
            <a:off x="3784268" y="1984347"/>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61" name="Rectangle: Rounded Corners 60">
            <a:extLst>
              <a:ext uri="{FF2B5EF4-FFF2-40B4-BE49-F238E27FC236}">
                <a16:creationId xmlns:a16="http://schemas.microsoft.com/office/drawing/2014/main" id="{1243D9C0-3F8C-4997-9A55-CE3A5DA910D7}"/>
              </a:ext>
            </a:extLst>
          </p:cNvPr>
          <p:cNvSpPr/>
          <p:nvPr/>
        </p:nvSpPr>
        <p:spPr>
          <a:xfrm>
            <a:off x="4525118" y="2214691"/>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71" name="Rectangle: Rounded Corners 70">
            <a:extLst>
              <a:ext uri="{FF2B5EF4-FFF2-40B4-BE49-F238E27FC236}">
                <a16:creationId xmlns:a16="http://schemas.microsoft.com/office/drawing/2014/main" id="{120F514F-3764-4FF7-98A9-86786B344DBA}"/>
              </a:ext>
            </a:extLst>
          </p:cNvPr>
          <p:cNvSpPr/>
          <p:nvPr/>
        </p:nvSpPr>
        <p:spPr>
          <a:xfrm>
            <a:off x="3679940" y="3323112"/>
            <a:ext cx="1142856"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Medicare 2020</a:t>
            </a:r>
          </a:p>
        </p:txBody>
      </p:sp>
      <p:sp>
        <p:nvSpPr>
          <p:cNvPr id="72" name="Rectangle: Rounded Corners 71">
            <a:extLst>
              <a:ext uri="{FF2B5EF4-FFF2-40B4-BE49-F238E27FC236}">
                <a16:creationId xmlns:a16="http://schemas.microsoft.com/office/drawing/2014/main" id="{A552D327-C37B-458F-9715-988D26C33AB0}"/>
              </a:ext>
            </a:extLst>
          </p:cNvPr>
          <p:cNvSpPr/>
          <p:nvPr/>
        </p:nvSpPr>
        <p:spPr>
          <a:xfrm>
            <a:off x="4593817" y="4237985"/>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new iPhone</a:t>
            </a:r>
          </a:p>
        </p:txBody>
      </p:sp>
      <p:sp>
        <p:nvSpPr>
          <p:cNvPr id="73" name="Rectangle: Rounded Corners 72">
            <a:extLst>
              <a:ext uri="{FF2B5EF4-FFF2-40B4-BE49-F238E27FC236}">
                <a16:creationId xmlns:a16="http://schemas.microsoft.com/office/drawing/2014/main" id="{859BF71C-9B4D-45A2-A633-FE8A51365F4A}"/>
              </a:ext>
            </a:extLst>
          </p:cNvPr>
          <p:cNvSpPr/>
          <p:nvPr/>
        </p:nvSpPr>
        <p:spPr>
          <a:xfrm>
            <a:off x="3565929" y="3698610"/>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magnetic lashes</a:t>
            </a:r>
          </a:p>
        </p:txBody>
      </p:sp>
      <p:sp>
        <p:nvSpPr>
          <p:cNvPr id="74" name="Rectangle: Rounded Corners 73">
            <a:extLst>
              <a:ext uri="{FF2B5EF4-FFF2-40B4-BE49-F238E27FC236}">
                <a16:creationId xmlns:a16="http://schemas.microsoft.com/office/drawing/2014/main" id="{77CEC7C5-15F5-4FD1-8012-7D4633F20D62}"/>
              </a:ext>
            </a:extLst>
          </p:cNvPr>
          <p:cNvSpPr/>
          <p:nvPr/>
        </p:nvSpPr>
        <p:spPr>
          <a:xfrm>
            <a:off x="5029739" y="2586538"/>
            <a:ext cx="1029827"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cheap flights</a:t>
            </a:r>
          </a:p>
        </p:txBody>
      </p:sp>
      <p:sp>
        <p:nvSpPr>
          <p:cNvPr id="75" name="Rectangle: Rounded Corners 74">
            <a:extLst>
              <a:ext uri="{FF2B5EF4-FFF2-40B4-BE49-F238E27FC236}">
                <a16:creationId xmlns:a16="http://schemas.microsoft.com/office/drawing/2014/main" id="{59023D55-8993-4BFB-85A8-DD489A3C161A}"/>
              </a:ext>
            </a:extLst>
          </p:cNvPr>
          <p:cNvSpPr/>
          <p:nvPr/>
        </p:nvSpPr>
        <p:spPr>
          <a:xfrm>
            <a:off x="4698429" y="3103756"/>
            <a:ext cx="884490"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Rent-a-car</a:t>
            </a:r>
          </a:p>
        </p:txBody>
      </p:sp>
      <p:sp>
        <p:nvSpPr>
          <p:cNvPr id="76" name="Rectangle: Rounded Corners 75">
            <a:extLst>
              <a:ext uri="{FF2B5EF4-FFF2-40B4-BE49-F238E27FC236}">
                <a16:creationId xmlns:a16="http://schemas.microsoft.com/office/drawing/2014/main" id="{30AE0CED-D8C4-4D2F-867F-20C2699D5780}"/>
              </a:ext>
            </a:extLst>
          </p:cNvPr>
          <p:cNvSpPr/>
          <p:nvPr/>
        </p:nvSpPr>
        <p:spPr>
          <a:xfrm>
            <a:off x="5233215" y="3625106"/>
            <a:ext cx="843643"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Covid-19</a:t>
            </a:r>
          </a:p>
        </p:txBody>
      </p:sp>
      <p:sp>
        <p:nvSpPr>
          <p:cNvPr id="77" name="Rectangle: Rounded Corners 76">
            <a:extLst>
              <a:ext uri="{FF2B5EF4-FFF2-40B4-BE49-F238E27FC236}">
                <a16:creationId xmlns:a16="http://schemas.microsoft.com/office/drawing/2014/main" id="{EF5A0E17-8232-4F8A-AEE5-E5A3A999A7C5}"/>
              </a:ext>
            </a:extLst>
          </p:cNvPr>
          <p:cNvSpPr/>
          <p:nvPr/>
        </p:nvSpPr>
        <p:spPr>
          <a:xfrm>
            <a:off x="3917094" y="2764112"/>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Best hotels Rio</a:t>
            </a:r>
          </a:p>
        </p:txBody>
      </p:sp>
      <p:sp>
        <p:nvSpPr>
          <p:cNvPr id="78" name="Rectangle: Rounded Corners 77">
            <a:extLst>
              <a:ext uri="{FF2B5EF4-FFF2-40B4-BE49-F238E27FC236}">
                <a16:creationId xmlns:a16="http://schemas.microsoft.com/office/drawing/2014/main" id="{7341FB5B-CD37-43C1-A267-51F483C48D04}"/>
              </a:ext>
            </a:extLst>
          </p:cNvPr>
          <p:cNvSpPr/>
          <p:nvPr/>
        </p:nvSpPr>
        <p:spPr>
          <a:xfrm>
            <a:off x="3898626" y="4027357"/>
            <a:ext cx="1549453"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is Superbowl cancelled</a:t>
            </a:r>
          </a:p>
        </p:txBody>
      </p:sp>
      <p:sp>
        <p:nvSpPr>
          <p:cNvPr id="79" name="Rectangle: Rounded Corners 78">
            <a:extLst>
              <a:ext uri="{FF2B5EF4-FFF2-40B4-BE49-F238E27FC236}">
                <a16:creationId xmlns:a16="http://schemas.microsoft.com/office/drawing/2014/main" id="{573ADA52-9D9C-431A-B6D3-3767FE6D6072}"/>
              </a:ext>
            </a:extLst>
          </p:cNvPr>
          <p:cNvSpPr/>
          <p:nvPr/>
        </p:nvSpPr>
        <p:spPr>
          <a:xfrm>
            <a:off x="4971930" y="3429000"/>
            <a:ext cx="884490"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best bagels</a:t>
            </a:r>
          </a:p>
        </p:txBody>
      </p:sp>
      <p:sp>
        <p:nvSpPr>
          <p:cNvPr id="59" name="Rectangle: Rounded Corners 58">
            <a:extLst>
              <a:ext uri="{FF2B5EF4-FFF2-40B4-BE49-F238E27FC236}">
                <a16:creationId xmlns:a16="http://schemas.microsoft.com/office/drawing/2014/main" id="{B3163586-EAC1-463A-99DA-A5044926E918}"/>
              </a:ext>
            </a:extLst>
          </p:cNvPr>
          <p:cNvSpPr/>
          <p:nvPr/>
        </p:nvSpPr>
        <p:spPr>
          <a:xfrm>
            <a:off x="3784268" y="2524794"/>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4" name="Oval 3">
            <a:extLst>
              <a:ext uri="{FF2B5EF4-FFF2-40B4-BE49-F238E27FC236}">
                <a16:creationId xmlns:a16="http://schemas.microsoft.com/office/drawing/2014/main" id="{E4536F1A-AF86-4564-A015-DE0BFEE73FAE}"/>
              </a:ext>
            </a:extLst>
          </p:cNvPr>
          <p:cNvSpPr/>
          <p:nvPr/>
        </p:nvSpPr>
        <p:spPr>
          <a:xfrm>
            <a:off x="5510616" y="1789781"/>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 name="TextBox 5">
            <a:extLst>
              <a:ext uri="{FF2B5EF4-FFF2-40B4-BE49-F238E27FC236}">
                <a16:creationId xmlns:a16="http://schemas.microsoft.com/office/drawing/2014/main" id="{0011CFBA-0C44-4B14-B3FC-9D739CB14FAD}"/>
              </a:ext>
            </a:extLst>
          </p:cNvPr>
          <p:cNvSpPr txBox="1"/>
          <p:nvPr/>
        </p:nvSpPr>
        <p:spPr>
          <a:xfrm>
            <a:off x="5637347" y="1741587"/>
            <a:ext cx="668599" cy="246157"/>
          </a:xfrm>
          <a:prstGeom prst="rect">
            <a:avLst/>
          </a:prstGeom>
          <a:noFill/>
        </p:spPr>
        <p:txBody>
          <a:bodyPr wrap="none" rtlCol="0">
            <a:spAutoFit/>
          </a:bodyPr>
          <a:lstStyle/>
          <a:p>
            <a:r>
              <a:rPr lang="en-US" sz="1000"/>
              <a:t>Gasoline</a:t>
            </a:r>
          </a:p>
        </p:txBody>
      </p:sp>
      <p:sp>
        <p:nvSpPr>
          <p:cNvPr id="84" name="Oval 83">
            <a:extLst>
              <a:ext uri="{FF2B5EF4-FFF2-40B4-BE49-F238E27FC236}">
                <a16:creationId xmlns:a16="http://schemas.microsoft.com/office/drawing/2014/main" id="{3F9A4B19-241C-4F75-918D-755713FE6AEB}"/>
              </a:ext>
            </a:extLst>
          </p:cNvPr>
          <p:cNvSpPr/>
          <p:nvPr/>
        </p:nvSpPr>
        <p:spPr>
          <a:xfrm>
            <a:off x="6552103" y="1801829"/>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5" name="TextBox 84">
            <a:extLst>
              <a:ext uri="{FF2B5EF4-FFF2-40B4-BE49-F238E27FC236}">
                <a16:creationId xmlns:a16="http://schemas.microsoft.com/office/drawing/2014/main" id="{AAE15F7A-B186-4325-A733-C4CC4163AC39}"/>
              </a:ext>
            </a:extLst>
          </p:cNvPr>
          <p:cNvSpPr txBox="1"/>
          <p:nvPr/>
        </p:nvSpPr>
        <p:spPr>
          <a:xfrm>
            <a:off x="6678835" y="1753635"/>
            <a:ext cx="735907" cy="246157"/>
          </a:xfrm>
          <a:prstGeom prst="rect">
            <a:avLst/>
          </a:prstGeom>
          <a:noFill/>
        </p:spPr>
        <p:txBody>
          <a:bodyPr wrap="none" rtlCol="0">
            <a:spAutoFit/>
          </a:bodyPr>
          <a:lstStyle/>
          <a:p>
            <a:r>
              <a:rPr lang="en-US" sz="1000"/>
              <a:t>Mercedes</a:t>
            </a:r>
          </a:p>
        </p:txBody>
      </p:sp>
      <p:sp>
        <p:nvSpPr>
          <p:cNvPr id="86" name="Oval 85">
            <a:extLst>
              <a:ext uri="{FF2B5EF4-FFF2-40B4-BE49-F238E27FC236}">
                <a16:creationId xmlns:a16="http://schemas.microsoft.com/office/drawing/2014/main" id="{71161FAA-B6B4-4C2A-BF5A-855F452B98FE}"/>
              </a:ext>
            </a:extLst>
          </p:cNvPr>
          <p:cNvSpPr/>
          <p:nvPr/>
        </p:nvSpPr>
        <p:spPr>
          <a:xfrm>
            <a:off x="5128302" y="1563948"/>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7" name="TextBox 86">
            <a:extLst>
              <a:ext uri="{FF2B5EF4-FFF2-40B4-BE49-F238E27FC236}">
                <a16:creationId xmlns:a16="http://schemas.microsoft.com/office/drawing/2014/main" id="{6D887A1A-D46A-4CCB-AC83-A5C24AF5525E}"/>
              </a:ext>
            </a:extLst>
          </p:cNvPr>
          <p:cNvSpPr txBox="1"/>
          <p:nvPr/>
        </p:nvSpPr>
        <p:spPr>
          <a:xfrm>
            <a:off x="5255034" y="1515754"/>
            <a:ext cx="445840" cy="246157"/>
          </a:xfrm>
          <a:prstGeom prst="rect">
            <a:avLst/>
          </a:prstGeom>
          <a:noFill/>
        </p:spPr>
        <p:txBody>
          <a:bodyPr wrap="none" rtlCol="0">
            <a:spAutoFit/>
          </a:bodyPr>
          <a:lstStyle/>
          <a:p>
            <a:r>
              <a:rPr lang="en-US" sz="1000"/>
              <a:t>Audi</a:t>
            </a:r>
          </a:p>
        </p:txBody>
      </p:sp>
      <p:sp>
        <p:nvSpPr>
          <p:cNvPr id="88" name="Oval 87">
            <a:extLst>
              <a:ext uri="{FF2B5EF4-FFF2-40B4-BE49-F238E27FC236}">
                <a16:creationId xmlns:a16="http://schemas.microsoft.com/office/drawing/2014/main" id="{C4995959-5451-4B69-B3C3-E5FF1BF30DE8}"/>
              </a:ext>
            </a:extLst>
          </p:cNvPr>
          <p:cNvSpPr/>
          <p:nvPr/>
        </p:nvSpPr>
        <p:spPr>
          <a:xfrm>
            <a:off x="6094979" y="3025764"/>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9" name="TextBox 88">
            <a:extLst>
              <a:ext uri="{FF2B5EF4-FFF2-40B4-BE49-F238E27FC236}">
                <a16:creationId xmlns:a16="http://schemas.microsoft.com/office/drawing/2014/main" id="{D0D41827-49F7-4E8F-B887-5C89A57A5173}"/>
              </a:ext>
            </a:extLst>
          </p:cNvPr>
          <p:cNvSpPr txBox="1"/>
          <p:nvPr/>
        </p:nvSpPr>
        <p:spPr>
          <a:xfrm>
            <a:off x="6221711" y="2977570"/>
            <a:ext cx="564431" cy="246157"/>
          </a:xfrm>
          <a:prstGeom prst="rect">
            <a:avLst/>
          </a:prstGeom>
          <a:noFill/>
        </p:spPr>
        <p:txBody>
          <a:bodyPr wrap="none" rtlCol="0">
            <a:spAutoFit/>
          </a:bodyPr>
          <a:lstStyle/>
          <a:p>
            <a:r>
              <a:rPr lang="en-US" sz="1000"/>
              <a:t>Honda</a:t>
            </a:r>
          </a:p>
        </p:txBody>
      </p:sp>
      <p:sp>
        <p:nvSpPr>
          <p:cNvPr id="90" name="Oval 89">
            <a:extLst>
              <a:ext uri="{FF2B5EF4-FFF2-40B4-BE49-F238E27FC236}">
                <a16:creationId xmlns:a16="http://schemas.microsoft.com/office/drawing/2014/main" id="{05717725-A791-4D38-A892-D65EBD99F4CC}"/>
              </a:ext>
            </a:extLst>
          </p:cNvPr>
          <p:cNvSpPr/>
          <p:nvPr/>
        </p:nvSpPr>
        <p:spPr>
          <a:xfrm>
            <a:off x="6523691" y="2669491"/>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1" name="TextBox 90">
            <a:extLst>
              <a:ext uri="{FF2B5EF4-FFF2-40B4-BE49-F238E27FC236}">
                <a16:creationId xmlns:a16="http://schemas.microsoft.com/office/drawing/2014/main" id="{27F1D35E-6F4B-4971-987A-F7BC23D04453}"/>
              </a:ext>
            </a:extLst>
          </p:cNvPr>
          <p:cNvSpPr txBox="1"/>
          <p:nvPr/>
        </p:nvSpPr>
        <p:spPr>
          <a:xfrm>
            <a:off x="6650422" y="2621297"/>
            <a:ext cx="558021" cy="246157"/>
          </a:xfrm>
          <a:prstGeom prst="rect">
            <a:avLst/>
          </a:prstGeom>
          <a:noFill/>
        </p:spPr>
        <p:txBody>
          <a:bodyPr wrap="none" rtlCol="0">
            <a:spAutoFit/>
          </a:bodyPr>
          <a:lstStyle/>
          <a:p>
            <a:r>
              <a:rPr lang="en-US" sz="1000"/>
              <a:t>Nissan</a:t>
            </a:r>
          </a:p>
        </p:txBody>
      </p:sp>
      <p:sp>
        <p:nvSpPr>
          <p:cNvPr id="92" name="Oval 91">
            <a:extLst>
              <a:ext uri="{FF2B5EF4-FFF2-40B4-BE49-F238E27FC236}">
                <a16:creationId xmlns:a16="http://schemas.microsoft.com/office/drawing/2014/main" id="{7AAF1376-3184-46BE-AC19-40F3E0F4DDA4}"/>
              </a:ext>
            </a:extLst>
          </p:cNvPr>
          <p:cNvSpPr/>
          <p:nvPr/>
        </p:nvSpPr>
        <p:spPr>
          <a:xfrm>
            <a:off x="4208971" y="1586330"/>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3" name="TextBox 92">
            <a:extLst>
              <a:ext uri="{FF2B5EF4-FFF2-40B4-BE49-F238E27FC236}">
                <a16:creationId xmlns:a16="http://schemas.microsoft.com/office/drawing/2014/main" id="{A624E2EE-9877-4647-8523-BE53468CA14C}"/>
              </a:ext>
            </a:extLst>
          </p:cNvPr>
          <p:cNvSpPr txBox="1"/>
          <p:nvPr/>
        </p:nvSpPr>
        <p:spPr>
          <a:xfrm>
            <a:off x="4335702" y="1538136"/>
            <a:ext cx="593277" cy="246157"/>
          </a:xfrm>
          <a:prstGeom prst="rect">
            <a:avLst/>
          </a:prstGeom>
          <a:noFill/>
        </p:spPr>
        <p:txBody>
          <a:bodyPr wrap="none" rtlCol="0">
            <a:spAutoFit/>
          </a:bodyPr>
          <a:lstStyle/>
          <a:p>
            <a:r>
              <a:rPr lang="en-US" sz="1000"/>
              <a:t>Wagon</a:t>
            </a:r>
          </a:p>
        </p:txBody>
      </p:sp>
      <p:sp>
        <p:nvSpPr>
          <p:cNvPr id="94" name="Oval 93">
            <a:extLst>
              <a:ext uri="{FF2B5EF4-FFF2-40B4-BE49-F238E27FC236}">
                <a16:creationId xmlns:a16="http://schemas.microsoft.com/office/drawing/2014/main" id="{3484684C-9A39-43D3-B4D9-4021E82E6610}"/>
              </a:ext>
            </a:extLst>
          </p:cNvPr>
          <p:cNvSpPr/>
          <p:nvPr/>
        </p:nvSpPr>
        <p:spPr>
          <a:xfrm>
            <a:off x="6339941" y="2457218"/>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5" name="TextBox 94">
            <a:extLst>
              <a:ext uri="{FF2B5EF4-FFF2-40B4-BE49-F238E27FC236}">
                <a16:creationId xmlns:a16="http://schemas.microsoft.com/office/drawing/2014/main" id="{2BFD1555-8FC4-44F0-9F10-7A132508CC1E}"/>
              </a:ext>
            </a:extLst>
          </p:cNvPr>
          <p:cNvSpPr txBox="1"/>
          <p:nvPr/>
        </p:nvSpPr>
        <p:spPr>
          <a:xfrm>
            <a:off x="6466672" y="2409024"/>
            <a:ext cx="703856" cy="246157"/>
          </a:xfrm>
          <a:prstGeom prst="rect">
            <a:avLst/>
          </a:prstGeom>
          <a:noFill/>
        </p:spPr>
        <p:txBody>
          <a:bodyPr wrap="none" rtlCol="0">
            <a:spAutoFit/>
          </a:bodyPr>
          <a:lstStyle/>
          <a:p>
            <a:r>
              <a:rPr lang="en-US" sz="1000"/>
              <a:t>Economy</a:t>
            </a:r>
          </a:p>
        </p:txBody>
      </p:sp>
      <p:sp>
        <p:nvSpPr>
          <p:cNvPr id="96" name="Oval 95">
            <a:extLst>
              <a:ext uri="{FF2B5EF4-FFF2-40B4-BE49-F238E27FC236}">
                <a16:creationId xmlns:a16="http://schemas.microsoft.com/office/drawing/2014/main" id="{AE0D74FF-89F4-4F1D-A773-BF23B3E18EE6}"/>
              </a:ext>
            </a:extLst>
          </p:cNvPr>
          <p:cNvSpPr/>
          <p:nvPr/>
        </p:nvSpPr>
        <p:spPr>
          <a:xfrm>
            <a:off x="6629653" y="1403212"/>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7" name="TextBox 96">
            <a:extLst>
              <a:ext uri="{FF2B5EF4-FFF2-40B4-BE49-F238E27FC236}">
                <a16:creationId xmlns:a16="http://schemas.microsoft.com/office/drawing/2014/main" id="{4BCEA597-1BC8-4F87-889E-646A618740B3}"/>
              </a:ext>
            </a:extLst>
          </p:cNvPr>
          <p:cNvSpPr txBox="1"/>
          <p:nvPr/>
        </p:nvSpPr>
        <p:spPr>
          <a:xfrm>
            <a:off x="6756385" y="1355018"/>
            <a:ext cx="556418" cy="246157"/>
          </a:xfrm>
          <a:prstGeom prst="rect">
            <a:avLst/>
          </a:prstGeom>
          <a:noFill/>
        </p:spPr>
        <p:txBody>
          <a:bodyPr wrap="none" rtlCol="0">
            <a:spAutoFit/>
          </a:bodyPr>
          <a:lstStyle/>
          <a:p>
            <a:r>
              <a:rPr lang="en-US" sz="1000"/>
              <a:t>Luxury</a:t>
            </a:r>
          </a:p>
        </p:txBody>
      </p:sp>
      <p:cxnSp>
        <p:nvCxnSpPr>
          <p:cNvPr id="10" name="Straight Connector 9">
            <a:extLst>
              <a:ext uri="{FF2B5EF4-FFF2-40B4-BE49-F238E27FC236}">
                <a16:creationId xmlns:a16="http://schemas.microsoft.com/office/drawing/2014/main" id="{5F38C805-BF13-4F7E-9D60-E33E47C22715}"/>
              </a:ext>
            </a:extLst>
          </p:cNvPr>
          <p:cNvCxnSpPr>
            <a:cxnSpLocks/>
            <a:stCxn id="86" idx="2"/>
            <a:endCxn id="57" idx="0"/>
          </p:cNvCxnSpPr>
          <p:nvPr/>
        </p:nvCxnSpPr>
        <p:spPr>
          <a:xfrm flipH="1">
            <a:off x="4453731" y="1632715"/>
            <a:ext cx="674571" cy="351633"/>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18485E4-1448-461A-B8DA-AF85E1DF3EC8}"/>
              </a:ext>
            </a:extLst>
          </p:cNvPr>
          <p:cNvCxnSpPr>
            <a:cxnSpLocks/>
            <a:stCxn id="90" idx="2"/>
            <a:endCxn id="59" idx="3"/>
          </p:cNvCxnSpPr>
          <p:nvPr/>
        </p:nvCxnSpPr>
        <p:spPr>
          <a:xfrm flipH="1" flipV="1">
            <a:off x="4927124" y="2661919"/>
            <a:ext cx="1596566" cy="76338"/>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5D05493-2386-42AA-A0ED-103038470330}"/>
              </a:ext>
            </a:extLst>
          </p:cNvPr>
          <p:cNvCxnSpPr>
            <a:cxnSpLocks/>
            <a:stCxn id="88" idx="2"/>
            <a:endCxn id="59" idx="3"/>
          </p:cNvCxnSpPr>
          <p:nvPr/>
        </p:nvCxnSpPr>
        <p:spPr>
          <a:xfrm flipH="1" flipV="1">
            <a:off x="4927124" y="2661919"/>
            <a:ext cx="1167855" cy="432611"/>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67AE2821-7B87-4866-A6D4-9CDAB013681C}"/>
              </a:ext>
            </a:extLst>
          </p:cNvPr>
          <p:cNvCxnSpPr>
            <a:cxnSpLocks/>
            <a:stCxn id="94" idx="2"/>
            <a:endCxn id="59" idx="3"/>
          </p:cNvCxnSpPr>
          <p:nvPr/>
        </p:nvCxnSpPr>
        <p:spPr>
          <a:xfrm flipH="1">
            <a:off x="4927124" y="2525984"/>
            <a:ext cx="1412816" cy="13593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D89192A1-3079-4FEB-973C-CD0A18913B1A}"/>
              </a:ext>
            </a:extLst>
          </p:cNvPr>
          <p:cNvCxnSpPr>
            <a:cxnSpLocks/>
            <a:stCxn id="4" idx="3"/>
            <a:endCxn id="59" idx="0"/>
          </p:cNvCxnSpPr>
          <p:nvPr/>
        </p:nvCxnSpPr>
        <p:spPr>
          <a:xfrm flipH="1">
            <a:off x="4355696" y="1907173"/>
            <a:ext cx="1175203" cy="617622"/>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1B60ED64-1F77-4BBD-B9D9-D51262E62BE2}"/>
              </a:ext>
            </a:extLst>
          </p:cNvPr>
          <p:cNvCxnSpPr>
            <a:cxnSpLocks/>
            <a:stCxn id="84" idx="3"/>
            <a:endCxn id="61" idx="3"/>
          </p:cNvCxnSpPr>
          <p:nvPr/>
        </p:nvCxnSpPr>
        <p:spPr>
          <a:xfrm flipH="1">
            <a:off x="5932741" y="1919220"/>
            <a:ext cx="639645" cy="43259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6846B7A-800F-41F4-AA53-5EB2C8F5CDC8}"/>
              </a:ext>
            </a:extLst>
          </p:cNvPr>
          <p:cNvCxnSpPr>
            <a:cxnSpLocks/>
            <a:stCxn id="92" idx="5"/>
            <a:endCxn id="57" idx="0"/>
          </p:cNvCxnSpPr>
          <p:nvPr/>
        </p:nvCxnSpPr>
        <p:spPr>
          <a:xfrm>
            <a:off x="4327195" y="1703722"/>
            <a:ext cx="126535" cy="280626"/>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E7819492-7455-4ABF-88ED-68F10172192B}"/>
              </a:ext>
            </a:extLst>
          </p:cNvPr>
          <p:cNvCxnSpPr>
            <a:cxnSpLocks/>
            <a:stCxn id="96" idx="2"/>
            <a:endCxn id="57" idx="0"/>
          </p:cNvCxnSpPr>
          <p:nvPr/>
        </p:nvCxnSpPr>
        <p:spPr>
          <a:xfrm flipH="1">
            <a:off x="4453731" y="1471978"/>
            <a:ext cx="2175922" cy="51237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3F87B3E-FD9F-49EE-A3E8-A10EBAEA3709}"/>
              </a:ext>
            </a:extLst>
          </p:cNvPr>
          <p:cNvCxnSpPr>
            <a:cxnSpLocks/>
            <a:stCxn id="4" idx="2"/>
            <a:endCxn id="57" idx="0"/>
          </p:cNvCxnSpPr>
          <p:nvPr/>
        </p:nvCxnSpPr>
        <p:spPr>
          <a:xfrm flipH="1">
            <a:off x="4453730" y="1858548"/>
            <a:ext cx="1056885" cy="12580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87E50F86-AFDE-483D-A89D-915CA9F94E80}"/>
              </a:ext>
            </a:extLst>
          </p:cNvPr>
          <p:cNvCxnSpPr>
            <a:cxnSpLocks/>
            <a:stCxn id="4" idx="4"/>
            <a:endCxn id="61" idx="0"/>
          </p:cNvCxnSpPr>
          <p:nvPr/>
        </p:nvCxnSpPr>
        <p:spPr>
          <a:xfrm flipH="1">
            <a:off x="5228929" y="1927314"/>
            <a:ext cx="350941" cy="287378"/>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17" name="Oval 116">
            <a:extLst>
              <a:ext uri="{FF2B5EF4-FFF2-40B4-BE49-F238E27FC236}">
                <a16:creationId xmlns:a16="http://schemas.microsoft.com/office/drawing/2014/main" id="{D79270CB-4FFD-4638-9F67-EDE44C9FE2DC}"/>
              </a:ext>
            </a:extLst>
          </p:cNvPr>
          <p:cNvSpPr/>
          <p:nvPr/>
        </p:nvSpPr>
        <p:spPr>
          <a:xfrm>
            <a:off x="6495205" y="2227349"/>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18" name="TextBox 117">
            <a:extLst>
              <a:ext uri="{FF2B5EF4-FFF2-40B4-BE49-F238E27FC236}">
                <a16:creationId xmlns:a16="http://schemas.microsoft.com/office/drawing/2014/main" id="{63B59031-16B4-47D0-AB0C-45F5BDBBF58E}"/>
              </a:ext>
            </a:extLst>
          </p:cNvPr>
          <p:cNvSpPr txBox="1"/>
          <p:nvPr/>
        </p:nvSpPr>
        <p:spPr>
          <a:xfrm>
            <a:off x="6621937" y="2179155"/>
            <a:ext cx="421800" cy="246157"/>
          </a:xfrm>
          <a:prstGeom prst="rect">
            <a:avLst/>
          </a:prstGeom>
          <a:noFill/>
        </p:spPr>
        <p:txBody>
          <a:bodyPr wrap="none" rtlCol="0">
            <a:spAutoFit/>
          </a:bodyPr>
          <a:lstStyle/>
          <a:p>
            <a:r>
              <a:rPr lang="en-US" sz="1000"/>
              <a:t>SUV</a:t>
            </a:r>
          </a:p>
        </p:txBody>
      </p:sp>
      <p:cxnSp>
        <p:nvCxnSpPr>
          <p:cNvPr id="120" name="Straight Connector 119">
            <a:extLst>
              <a:ext uri="{FF2B5EF4-FFF2-40B4-BE49-F238E27FC236}">
                <a16:creationId xmlns:a16="http://schemas.microsoft.com/office/drawing/2014/main" id="{79A6AAA6-3998-4913-BF55-A8A88EF70934}"/>
              </a:ext>
            </a:extLst>
          </p:cNvPr>
          <p:cNvCxnSpPr>
            <a:cxnSpLocks/>
            <a:stCxn id="117" idx="2"/>
            <a:endCxn id="61" idx="3"/>
          </p:cNvCxnSpPr>
          <p:nvPr/>
        </p:nvCxnSpPr>
        <p:spPr>
          <a:xfrm flipH="1">
            <a:off x="5932741" y="2296116"/>
            <a:ext cx="562463" cy="5570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40020170-363C-470F-BEB7-7E38C7083C67}"/>
              </a:ext>
            </a:extLst>
          </p:cNvPr>
          <p:cNvSpPr txBox="1"/>
          <p:nvPr/>
        </p:nvSpPr>
        <p:spPr>
          <a:xfrm>
            <a:off x="7997680" y="1728162"/>
            <a:ext cx="1477905" cy="246157"/>
          </a:xfrm>
          <a:prstGeom prst="rect">
            <a:avLst/>
          </a:prstGeom>
          <a:noFill/>
        </p:spPr>
        <p:txBody>
          <a:bodyPr wrap="none" rtlCol="0">
            <a:spAutoFit/>
          </a:bodyPr>
          <a:lstStyle/>
          <a:p>
            <a:r>
              <a:rPr lang="en-US" sz="1000" b="1"/>
              <a:t>Car Makers Hierarchy</a:t>
            </a:r>
          </a:p>
        </p:txBody>
      </p:sp>
      <p:grpSp>
        <p:nvGrpSpPr>
          <p:cNvPr id="140" name="Group 139">
            <a:extLst>
              <a:ext uri="{FF2B5EF4-FFF2-40B4-BE49-F238E27FC236}">
                <a16:creationId xmlns:a16="http://schemas.microsoft.com/office/drawing/2014/main" id="{25CBADC7-EC46-44A2-9867-DCF939EE563D}"/>
              </a:ext>
            </a:extLst>
          </p:cNvPr>
          <p:cNvGrpSpPr/>
          <p:nvPr/>
        </p:nvGrpSpPr>
        <p:grpSpPr>
          <a:xfrm>
            <a:off x="8237479" y="2651461"/>
            <a:ext cx="862639" cy="246157"/>
            <a:chOff x="9860148" y="2338784"/>
            <a:chExt cx="862864" cy="246221"/>
          </a:xfrm>
        </p:grpSpPr>
        <p:sp>
          <p:nvSpPr>
            <p:cNvPr id="130" name="Oval 129">
              <a:extLst>
                <a:ext uri="{FF2B5EF4-FFF2-40B4-BE49-F238E27FC236}">
                  <a16:creationId xmlns:a16="http://schemas.microsoft.com/office/drawing/2014/main" id="{8B3B06B9-2184-48DF-A815-37612B751A62}"/>
                </a:ext>
              </a:extLst>
            </p:cNvPr>
            <p:cNvSpPr/>
            <p:nvPr/>
          </p:nvSpPr>
          <p:spPr>
            <a:xfrm>
              <a:off x="9860148" y="2386991"/>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1" name="TextBox 130">
              <a:extLst>
                <a:ext uri="{FF2B5EF4-FFF2-40B4-BE49-F238E27FC236}">
                  <a16:creationId xmlns:a16="http://schemas.microsoft.com/office/drawing/2014/main" id="{AEA9D23C-AEF7-4964-A5A1-BAD8672C21EB}"/>
                </a:ext>
              </a:extLst>
            </p:cNvPr>
            <p:cNvSpPr txBox="1"/>
            <p:nvPr/>
          </p:nvSpPr>
          <p:spPr>
            <a:xfrm>
              <a:off x="9986913" y="2338784"/>
              <a:ext cx="736099" cy="246221"/>
            </a:xfrm>
            <a:prstGeom prst="rect">
              <a:avLst/>
            </a:prstGeom>
            <a:noFill/>
          </p:spPr>
          <p:txBody>
            <a:bodyPr wrap="none" rtlCol="0">
              <a:spAutoFit/>
            </a:bodyPr>
            <a:lstStyle/>
            <a:p>
              <a:r>
                <a:rPr lang="en-US" sz="1000"/>
                <a:t>Mercedes</a:t>
              </a:r>
            </a:p>
          </p:txBody>
        </p:sp>
      </p:grpSp>
      <p:grpSp>
        <p:nvGrpSpPr>
          <p:cNvPr id="141" name="Group 140">
            <a:extLst>
              <a:ext uri="{FF2B5EF4-FFF2-40B4-BE49-F238E27FC236}">
                <a16:creationId xmlns:a16="http://schemas.microsoft.com/office/drawing/2014/main" id="{B4FDEF0E-C309-4EBB-BF90-7BBD8BEA52E2}"/>
              </a:ext>
            </a:extLst>
          </p:cNvPr>
          <p:cNvGrpSpPr/>
          <p:nvPr/>
        </p:nvGrpSpPr>
        <p:grpSpPr>
          <a:xfrm>
            <a:off x="8237479" y="2021574"/>
            <a:ext cx="572572" cy="246157"/>
            <a:chOff x="9853035" y="2021207"/>
            <a:chExt cx="572721" cy="246221"/>
          </a:xfrm>
        </p:grpSpPr>
        <p:sp>
          <p:nvSpPr>
            <p:cNvPr id="132" name="Oval 131">
              <a:extLst>
                <a:ext uri="{FF2B5EF4-FFF2-40B4-BE49-F238E27FC236}">
                  <a16:creationId xmlns:a16="http://schemas.microsoft.com/office/drawing/2014/main" id="{476B9E6D-713B-4355-9133-A9E648870819}"/>
                </a:ext>
              </a:extLst>
            </p:cNvPr>
            <p:cNvSpPr/>
            <p:nvPr/>
          </p:nvSpPr>
          <p:spPr>
            <a:xfrm>
              <a:off x="9853035" y="206941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3" name="TextBox 132">
              <a:extLst>
                <a:ext uri="{FF2B5EF4-FFF2-40B4-BE49-F238E27FC236}">
                  <a16:creationId xmlns:a16="http://schemas.microsoft.com/office/drawing/2014/main" id="{CE41310F-9D5B-48FF-9488-B65D705284F6}"/>
                </a:ext>
              </a:extLst>
            </p:cNvPr>
            <p:cNvSpPr txBox="1"/>
            <p:nvPr/>
          </p:nvSpPr>
          <p:spPr>
            <a:xfrm>
              <a:off x="9979800" y="2021207"/>
              <a:ext cx="445956" cy="246221"/>
            </a:xfrm>
            <a:prstGeom prst="rect">
              <a:avLst/>
            </a:prstGeom>
            <a:noFill/>
          </p:spPr>
          <p:txBody>
            <a:bodyPr wrap="none" rtlCol="0">
              <a:spAutoFit/>
            </a:bodyPr>
            <a:lstStyle/>
            <a:p>
              <a:r>
                <a:rPr lang="en-US" sz="1000"/>
                <a:t>Audi</a:t>
              </a:r>
            </a:p>
          </p:txBody>
        </p:sp>
      </p:grpSp>
      <p:grpSp>
        <p:nvGrpSpPr>
          <p:cNvPr id="142" name="Group 141">
            <a:extLst>
              <a:ext uri="{FF2B5EF4-FFF2-40B4-BE49-F238E27FC236}">
                <a16:creationId xmlns:a16="http://schemas.microsoft.com/office/drawing/2014/main" id="{41D22D26-EABD-4B0D-87C2-351986BE9C37}"/>
              </a:ext>
            </a:extLst>
          </p:cNvPr>
          <p:cNvGrpSpPr/>
          <p:nvPr/>
        </p:nvGrpSpPr>
        <p:grpSpPr>
          <a:xfrm>
            <a:off x="8237479" y="3911235"/>
            <a:ext cx="691163" cy="246157"/>
            <a:chOff x="11396683" y="3830147"/>
            <a:chExt cx="691343" cy="246221"/>
          </a:xfrm>
        </p:grpSpPr>
        <p:sp>
          <p:nvSpPr>
            <p:cNvPr id="134" name="Oval 133">
              <a:extLst>
                <a:ext uri="{FF2B5EF4-FFF2-40B4-BE49-F238E27FC236}">
                  <a16:creationId xmlns:a16="http://schemas.microsoft.com/office/drawing/2014/main" id="{96BBDABA-10E3-48A0-8D87-F8CCEAC60268}"/>
                </a:ext>
              </a:extLst>
            </p:cNvPr>
            <p:cNvSpPr/>
            <p:nvPr/>
          </p:nvSpPr>
          <p:spPr>
            <a:xfrm>
              <a:off x="11396683" y="387835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5" name="TextBox 134">
              <a:extLst>
                <a:ext uri="{FF2B5EF4-FFF2-40B4-BE49-F238E27FC236}">
                  <a16:creationId xmlns:a16="http://schemas.microsoft.com/office/drawing/2014/main" id="{BC934321-4E39-4EE0-86CB-55F63E051DE9}"/>
                </a:ext>
              </a:extLst>
            </p:cNvPr>
            <p:cNvSpPr txBox="1"/>
            <p:nvPr/>
          </p:nvSpPr>
          <p:spPr>
            <a:xfrm>
              <a:off x="11523448" y="3830147"/>
              <a:ext cx="564578" cy="246221"/>
            </a:xfrm>
            <a:prstGeom prst="rect">
              <a:avLst/>
            </a:prstGeom>
            <a:noFill/>
          </p:spPr>
          <p:txBody>
            <a:bodyPr wrap="none" rtlCol="0">
              <a:spAutoFit/>
            </a:bodyPr>
            <a:lstStyle/>
            <a:p>
              <a:r>
                <a:rPr lang="en-US" sz="1000"/>
                <a:t>Honda</a:t>
              </a:r>
            </a:p>
          </p:txBody>
        </p:sp>
      </p:grpSp>
      <p:grpSp>
        <p:nvGrpSpPr>
          <p:cNvPr id="139" name="Group 138">
            <a:extLst>
              <a:ext uri="{FF2B5EF4-FFF2-40B4-BE49-F238E27FC236}">
                <a16:creationId xmlns:a16="http://schemas.microsoft.com/office/drawing/2014/main" id="{AA965E53-4686-4A20-A501-4EDE4AF052ED}"/>
              </a:ext>
            </a:extLst>
          </p:cNvPr>
          <p:cNvGrpSpPr/>
          <p:nvPr/>
        </p:nvGrpSpPr>
        <p:grpSpPr>
          <a:xfrm>
            <a:off x="8237479" y="3281348"/>
            <a:ext cx="684753" cy="246157"/>
            <a:chOff x="10543461" y="3624611"/>
            <a:chExt cx="684931" cy="246221"/>
          </a:xfrm>
        </p:grpSpPr>
        <p:sp>
          <p:nvSpPr>
            <p:cNvPr id="136" name="Oval 135">
              <a:extLst>
                <a:ext uri="{FF2B5EF4-FFF2-40B4-BE49-F238E27FC236}">
                  <a16:creationId xmlns:a16="http://schemas.microsoft.com/office/drawing/2014/main" id="{4D59FD4C-A27B-495A-ABB4-593D043BE059}"/>
                </a:ext>
              </a:extLst>
            </p:cNvPr>
            <p:cNvSpPr/>
            <p:nvPr/>
          </p:nvSpPr>
          <p:spPr>
            <a:xfrm>
              <a:off x="10543461" y="3672818"/>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7" name="TextBox 136">
              <a:extLst>
                <a:ext uri="{FF2B5EF4-FFF2-40B4-BE49-F238E27FC236}">
                  <a16:creationId xmlns:a16="http://schemas.microsoft.com/office/drawing/2014/main" id="{65104D38-A9D0-46B2-AF15-7B09D296E535}"/>
                </a:ext>
              </a:extLst>
            </p:cNvPr>
            <p:cNvSpPr txBox="1"/>
            <p:nvPr/>
          </p:nvSpPr>
          <p:spPr>
            <a:xfrm>
              <a:off x="10670226" y="3624611"/>
              <a:ext cx="558166" cy="246221"/>
            </a:xfrm>
            <a:prstGeom prst="rect">
              <a:avLst/>
            </a:prstGeom>
            <a:noFill/>
          </p:spPr>
          <p:txBody>
            <a:bodyPr wrap="none" rtlCol="0">
              <a:spAutoFit/>
            </a:bodyPr>
            <a:lstStyle/>
            <a:p>
              <a:r>
                <a:rPr lang="en-US" sz="1000"/>
                <a:t>Nissan</a:t>
              </a:r>
            </a:p>
          </p:txBody>
        </p:sp>
      </p:grpSp>
      <p:sp>
        <p:nvSpPr>
          <p:cNvPr id="143" name="Rectangle: Rounded Corners 142">
            <a:extLst>
              <a:ext uri="{FF2B5EF4-FFF2-40B4-BE49-F238E27FC236}">
                <a16:creationId xmlns:a16="http://schemas.microsoft.com/office/drawing/2014/main" id="{544FCFD9-1DBA-42D0-8AEE-689BFC64DC37}"/>
              </a:ext>
            </a:extLst>
          </p:cNvPr>
          <p:cNvSpPr/>
          <p:nvPr/>
        </p:nvSpPr>
        <p:spPr>
          <a:xfrm>
            <a:off x="8462857" y="2322471"/>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144" name="Rectangle: Rounded Corners 143">
            <a:extLst>
              <a:ext uri="{FF2B5EF4-FFF2-40B4-BE49-F238E27FC236}">
                <a16:creationId xmlns:a16="http://schemas.microsoft.com/office/drawing/2014/main" id="{D1322E15-D674-4C17-B747-5DD1B674342E}"/>
              </a:ext>
            </a:extLst>
          </p:cNvPr>
          <p:cNvSpPr/>
          <p:nvPr/>
        </p:nvSpPr>
        <p:spPr>
          <a:xfrm>
            <a:off x="8462856" y="2952358"/>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145" name="Rectangle: Rounded Corners 144">
            <a:extLst>
              <a:ext uri="{FF2B5EF4-FFF2-40B4-BE49-F238E27FC236}">
                <a16:creationId xmlns:a16="http://schemas.microsoft.com/office/drawing/2014/main" id="{E2A04C68-55E9-45AC-82DB-E80517F01A49}"/>
              </a:ext>
            </a:extLst>
          </p:cNvPr>
          <p:cNvSpPr/>
          <p:nvPr/>
        </p:nvSpPr>
        <p:spPr>
          <a:xfrm>
            <a:off x="8462856" y="3582245"/>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146" name="Rectangle: Rounded Corners 145">
            <a:extLst>
              <a:ext uri="{FF2B5EF4-FFF2-40B4-BE49-F238E27FC236}">
                <a16:creationId xmlns:a16="http://schemas.microsoft.com/office/drawing/2014/main" id="{64EF03CB-B25D-478B-9BF5-D95A48834212}"/>
              </a:ext>
            </a:extLst>
          </p:cNvPr>
          <p:cNvSpPr/>
          <p:nvPr/>
        </p:nvSpPr>
        <p:spPr>
          <a:xfrm>
            <a:off x="8462856" y="4212130"/>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grpSp>
        <p:nvGrpSpPr>
          <p:cNvPr id="147" name="Group 146">
            <a:extLst>
              <a:ext uri="{FF2B5EF4-FFF2-40B4-BE49-F238E27FC236}">
                <a16:creationId xmlns:a16="http://schemas.microsoft.com/office/drawing/2014/main" id="{EC045E28-A151-4B6C-8BC7-49B86362FE6C}"/>
              </a:ext>
            </a:extLst>
          </p:cNvPr>
          <p:cNvGrpSpPr/>
          <p:nvPr/>
        </p:nvGrpSpPr>
        <p:grpSpPr>
          <a:xfrm>
            <a:off x="8241549" y="4626914"/>
            <a:ext cx="886678" cy="246157"/>
            <a:chOff x="11396683" y="3830147"/>
            <a:chExt cx="886909" cy="246221"/>
          </a:xfrm>
        </p:grpSpPr>
        <p:sp>
          <p:nvSpPr>
            <p:cNvPr id="148" name="Oval 147">
              <a:extLst>
                <a:ext uri="{FF2B5EF4-FFF2-40B4-BE49-F238E27FC236}">
                  <a16:creationId xmlns:a16="http://schemas.microsoft.com/office/drawing/2014/main" id="{A2F2B2B2-064A-43A9-B82C-62EBD1BD7244}"/>
                </a:ext>
              </a:extLst>
            </p:cNvPr>
            <p:cNvSpPr/>
            <p:nvPr/>
          </p:nvSpPr>
          <p:spPr>
            <a:xfrm>
              <a:off x="11396683" y="387835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49" name="TextBox 148">
              <a:extLst>
                <a:ext uri="{FF2B5EF4-FFF2-40B4-BE49-F238E27FC236}">
                  <a16:creationId xmlns:a16="http://schemas.microsoft.com/office/drawing/2014/main" id="{3ACFBCAD-874D-4536-A20A-F58655E7C626}"/>
                </a:ext>
              </a:extLst>
            </p:cNvPr>
            <p:cNvSpPr txBox="1"/>
            <p:nvPr/>
          </p:nvSpPr>
          <p:spPr>
            <a:xfrm>
              <a:off x="11523448" y="3830147"/>
              <a:ext cx="760144" cy="246221"/>
            </a:xfrm>
            <a:prstGeom prst="rect">
              <a:avLst/>
            </a:prstGeom>
            <a:noFill/>
          </p:spPr>
          <p:txBody>
            <a:bodyPr wrap="none" rtlCol="0">
              <a:spAutoFit/>
            </a:bodyPr>
            <a:lstStyle/>
            <a:p>
              <a:r>
                <a:rPr lang="en-US" sz="1000"/>
                <a:t>Moskvitch</a:t>
              </a:r>
            </a:p>
          </p:txBody>
        </p:sp>
      </p:grpSp>
      <p:graphicFrame>
        <p:nvGraphicFramePr>
          <p:cNvPr id="150" name="Chart 149">
            <a:extLst>
              <a:ext uri="{FF2B5EF4-FFF2-40B4-BE49-F238E27FC236}">
                <a16:creationId xmlns:a16="http://schemas.microsoft.com/office/drawing/2014/main" id="{56F5D270-CF18-4C68-9E13-BDCA053F381E}"/>
              </a:ext>
            </a:extLst>
          </p:cNvPr>
          <p:cNvGraphicFramePr>
            <a:graphicFrameLocks/>
          </p:cNvGraphicFramePr>
          <p:nvPr/>
        </p:nvGraphicFramePr>
        <p:xfrm>
          <a:off x="9732822" y="2504810"/>
          <a:ext cx="2263921" cy="1712565"/>
        </p:xfrm>
        <a:graphic>
          <a:graphicData uri="http://schemas.openxmlformats.org/drawingml/2006/chart">
            <c:chart xmlns:c="http://schemas.openxmlformats.org/drawingml/2006/chart" xmlns:r="http://schemas.openxmlformats.org/officeDocument/2006/relationships" r:id="rId2"/>
          </a:graphicData>
        </a:graphic>
      </p:graphicFrame>
      <p:cxnSp>
        <p:nvCxnSpPr>
          <p:cNvPr id="151" name="Straight Connector 150">
            <a:extLst>
              <a:ext uri="{FF2B5EF4-FFF2-40B4-BE49-F238E27FC236}">
                <a16:creationId xmlns:a16="http://schemas.microsoft.com/office/drawing/2014/main" id="{0FCB55B4-3D0F-4BB6-BF03-577E4661D0D7}"/>
              </a:ext>
            </a:extLst>
          </p:cNvPr>
          <p:cNvCxnSpPr>
            <a:cxnSpLocks/>
            <a:stCxn id="96" idx="3"/>
            <a:endCxn id="61" idx="3"/>
          </p:cNvCxnSpPr>
          <p:nvPr/>
        </p:nvCxnSpPr>
        <p:spPr>
          <a:xfrm flipH="1">
            <a:off x="5932741" y="1520604"/>
            <a:ext cx="717195" cy="831212"/>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3B604A88-8AF7-4CF2-9C39-D94C41F6FEAF}"/>
              </a:ext>
            </a:extLst>
          </p:cNvPr>
          <p:cNvCxnSpPr>
            <a:cxnSpLocks/>
            <a:stCxn id="117" idx="2"/>
            <a:endCxn id="59" idx="3"/>
          </p:cNvCxnSpPr>
          <p:nvPr/>
        </p:nvCxnSpPr>
        <p:spPr>
          <a:xfrm flipH="1">
            <a:off x="4927124" y="2296115"/>
            <a:ext cx="1568081" cy="365804"/>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387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Rounded Corners 94">
            <a:extLst>
              <a:ext uri="{FF2B5EF4-FFF2-40B4-BE49-F238E27FC236}">
                <a16:creationId xmlns:a16="http://schemas.microsoft.com/office/drawing/2014/main" id="{FE93DF27-EE0A-42CE-8D07-AFDCC49D30F8}"/>
              </a:ext>
            </a:extLst>
          </p:cNvPr>
          <p:cNvSpPr/>
          <p:nvPr/>
        </p:nvSpPr>
        <p:spPr>
          <a:xfrm>
            <a:off x="9685253" y="1824852"/>
            <a:ext cx="162275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28" name="Rectangle: Rounded Corners 27">
            <a:extLst>
              <a:ext uri="{FF2B5EF4-FFF2-40B4-BE49-F238E27FC236}">
                <a16:creationId xmlns:a16="http://schemas.microsoft.com/office/drawing/2014/main" id="{96957903-8EDB-49CB-9180-4FE0DA5B066A}"/>
              </a:ext>
            </a:extLst>
          </p:cNvPr>
          <p:cNvSpPr/>
          <p:nvPr/>
        </p:nvSpPr>
        <p:spPr>
          <a:xfrm>
            <a:off x="7003794" y="2240136"/>
            <a:ext cx="1622758" cy="88836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a:xfrm>
            <a:off x="1360144" y="184575"/>
            <a:ext cx="9137901" cy="474656"/>
          </a:xfrm>
        </p:spPr>
        <p:txBody>
          <a:bodyPr>
            <a:noAutofit/>
          </a:bodyPr>
          <a:lstStyle/>
          <a:p>
            <a:r>
              <a:rPr lang="en-US"/>
              <a:t>Observatory Emerging Trends Detection Pipeline</a:t>
            </a:r>
          </a:p>
        </p:txBody>
      </p:sp>
      <p:sp>
        <p:nvSpPr>
          <p:cNvPr id="47" name="Arrow: Right 46">
            <a:extLst>
              <a:ext uri="{FF2B5EF4-FFF2-40B4-BE49-F238E27FC236}">
                <a16:creationId xmlns:a16="http://schemas.microsoft.com/office/drawing/2014/main" id="{AD13EC78-0ECA-4006-A1E9-33F79826ED38}"/>
              </a:ext>
            </a:extLst>
          </p:cNvPr>
          <p:cNvSpPr/>
          <p:nvPr/>
        </p:nvSpPr>
        <p:spPr>
          <a:xfrm>
            <a:off x="6387728" y="2097726"/>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8" name="Arrow: Right 47">
            <a:extLst>
              <a:ext uri="{FF2B5EF4-FFF2-40B4-BE49-F238E27FC236}">
                <a16:creationId xmlns:a16="http://schemas.microsoft.com/office/drawing/2014/main" id="{51B712ED-FC8F-4D2E-B5F6-3183389D1FBE}"/>
              </a:ext>
            </a:extLst>
          </p:cNvPr>
          <p:cNvSpPr/>
          <p:nvPr/>
        </p:nvSpPr>
        <p:spPr>
          <a:xfrm>
            <a:off x="4216144"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8909076"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2" name="Rectangle: Rounded Corners 61">
            <a:extLst>
              <a:ext uri="{FF2B5EF4-FFF2-40B4-BE49-F238E27FC236}">
                <a16:creationId xmlns:a16="http://schemas.microsoft.com/office/drawing/2014/main" id="{AF8916C7-F506-4DE5-B65D-E289F988A46C}"/>
              </a:ext>
            </a:extLst>
          </p:cNvPr>
          <p:cNvSpPr/>
          <p:nvPr/>
        </p:nvSpPr>
        <p:spPr>
          <a:xfrm>
            <a:off x="1019583" y="5586690"/>
            <a:ext cx="3013785"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Emerging Trends Detection Model gets applied to a sampling of top queries on a schedule</a:t>
            </a:r>
          </a:p>
        </p:txBody>
      </p:sp>
      <p:sp>
        <p:nvSpPr>
          <p:cNvPr id="63" name="Oval 62">
            <a:extLst>
              <a:ext uri="{FF2B5EF4-FFF2-40B4-BE49-F238E27FC236}">
                <a16:creationId xmlns:a16="http://schemas.microsoft.com/office/drawing/2014/main" id="{6CD4CFB4-146B-459C-9C80-A521D45B4AF9}"/>
              </a:ext>
            </a:extLst>
          </p:cNvPr>
          <p:cNvSpPr/>
          <p:nvPr/>
        </p:nvSpPr>
        <p:spPr>
          <a:xfrm>
            <a:off x="882457"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4739251" y="5585791"/>
            <a:ext cx="175327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Model identifies conceptual clusters of potential interest</a:t>
            </a:r>
          </a:p>
        </p:txBody>
      </p:sp>
      <p:sp>
        <p:nvSpPr>
          <p:cNvPr id="65" name="Oval 64">
            <a:extLst>
              <a:ext uri="{FF2B5EF4-FFF2-40B4-BE49-F238E27FC236}">
                <a16:creationId xmlns:a16="http://schemas.microsoft.com/office/drawing/2014/main" id="{79562E04-886F-4A06-B0BA-2948EAB9285D}"/>
              </a:ext>
            </a:extLst>
          </p:cNvPr>
          <p:cNvSpPr/>
          <p:nvPr/>
        </p:nvSpPr>
        <p:spPr>
          <a:xfrm>
            <a:off x="4602125"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6766777" y="5585791"/>
            <a:ext cx="225728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Application identifies clusters that already exist as topics and net new clusters and their L1 affiliation</a:t>
            </a:r>
          </a:p>
        </p:txBody>
      </p:sp>
      <p:sp>
        <p:nvSpPr>
          <p:cNvPr id="67" name="Oval 66">
            <a:extLst>
              <a:ext uri="{FF2B5EF4-FFF2-40B4-BE49-F238E27FC236}">
                <a16:creationId xmlns:a16="http://schemas.microsoft.com/office/drawing/2014/main" id="{FA702BCD-BA7A-4F62-8382-63AA1F31BB7E}"/>
              </a:ext>
            </a:extLst>
          </p:cNvPr>
          <p:cNvSpPr/>
          <p:nvPr/>
        </p:nvSpPr>
        <p:spPr>
          <a:xfrm>
            <a:off x="6629652"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3</a:t>
            </a:r>
          </a:p>
        </p:txBody>
      </p:sp>
      <p:sp>
        <p:nvSpPr>
          <p:cNvPr id="68" name="Rectangle: Rounded Corners 67">
            <a:extLst>
              <a:ext uri="{FF2B5EF4-FFF2-40B4-BE49-F238E27FC236}">
                <a16:creationId xmlns:a16="http://schemas.microsoft.com/office/drawing/2014/main" id="{5A444830-F442-4465-A20D-B3B17A231626}"/>
              </a:ext>
            </a:extLst>
          </p:cNvPr>
          <p:cNvSpPr/>
          <p:nvPr/>
        </p:nvSpPr>
        <p:spPr>
          <a:xfrm>
            <a:off x="9298313" y="5585791"/>
            <a:ext cx="253866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The user receives and reviews new cluster suggestions (declining, merging into existing topics, creating new topics)</a:t>
            </a:r>
          </a:p>
        </p:txBody>
      </p:sp>
      <p:sp>
        <p:nvSpPr>
          <p:cNvPr id="69" name="Oval 68">
            <a:extLst>
              <a:ext uri="{FF2B5EF4-FFF2-40B4-BE49-F238E27FC236}">
                <a16:creationId xmlns:a16="http://schemas.microsoft.com/office/drawing/2014/main" id="{F13CB5D5-9B90-4BE2-9930-32A892C82C63}"/>
              </a:ext>
            </a:extLst>
          </p:cNvPr>
          <p:cNvSpPr/>
          <p:nvPr/>
        </p:nvSpPr>
        <p:spPr>
          <a:xfrm>
            <a:off x="9161189"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4</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4"/>
            <a:ext cx="10187993" cy="307697"/>
          </a:xfrm>
          <a:prstGeom prst="rect">
            <a:avLst/>
          </a:prstGeom>
          <a:noFill/>
        </p:spPr>
        <p:txBody>
          <a:bodyPr wrap="square" rtlCol="0">
            <a:spAutoFit/>
          </a:bodyPr>
          <a:lstStyle/>
          <a:p>
            <a:r>
              <a:rPr lang="en-US" sz="1400"/>
              <a:t>Identifying new emerging concepts, suggesting them for review / inclusion; monitoring existing topics’ health</a:t>
            </a:r>
          </a:p>
        </p:txBody>
      </p:sp>
      <p:pic>
        <p:nvPicPr>
          <p:cNvPr id="4" name="Picture 3" descr="A picture containing text, sign, dark&#10;&#10;Description automatically generated">
            <a:extLst>
              <a:ext uri="{FF2B5EF4-FFF2-40B4-BE49-F238E27FC236}">
                <a16:creationId xmlns:a16="http://schemas.microsoft.com/office/drawing/2014/main" id="{8F3285E3-266D-46BB-A511-7616ED51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21" y="1673266"/>
            <a:ext cx="887360" cy="887360"/>
          </a:xfrm>
          <a:prstGeom prst="rect">
            <a:avLst/>
          </a:prstGeom>
        </p:spPr>
      </p:pic>
      <p:grpSp>
        <p:nvGrpSpPr>
          <p:cNvPr id="41" name="Group 40">
            <a:extLst>
              <a:ext uri="{FF2B5EF4-FFF2-40B4-BE49-F238E27FC236}">
                <a16:creationId xmlns:a16="http://schemas.microsoft.com/office/drawing/2014/main" id="{05B41AAE-6380-4A76-90F6-97F3F619AC44}"/>
              </a:ext>
            </a:extLst>
          </p:cNvPr>
          <p:cNvGrpSpPr/>
          <p:nvPr/>
        </p:nvGrpSpPr>
        <p:grpSpPr>
          <a:xfrm>
            <a:off x="3097425" y="2576947"/>
            <a:ext cx="935942" cy="1176286"/>
            <a:chOff x="4503944" y="2090495"/>
            <a:chExt cx="936186" cy="1176592"/>
          </a:xfrm>
        </p:grpSpPr>
        <p:sp>
          <p:nvSpPr>
            <p:cNvPr id="43" name="Intelligence" title="Icon of circles connected by crossing lines">
              <a:extLst>
                <a:ext uri="{FF2B5EF4-FFF2-40B4-BE49-F238E27FC236}">
                  <a16:creationId xmlns:a16="http://schemas.microsoft.com/office/drawing/2014/main" id="{37CD3EC3-2C74-4202-A6DE-3D9758D3DC22}"/>
                </a:ext>
              </a:extLst>
            </p:cNvPr>
            <p:cNvSpPr>
              <a:spLocks noChangeAspect="1" noEditPoints="1"/>
            </p:cNvSpPr>
            <p:nvPr/>
          </p:nvSpPr>
          <p:spPr bwMode="auto">
            <a:xfrm>
              <a:off x="4503944" y="2090495"/>
              <a:ext cx="936186" cy="899593"/>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5" name="TextBox 44">
              <a:extLst>
                <a:ext uri="{FF2B5EF4-FFF2-40B4-BE49-F238E27FC236}">
                  <a16:creationId xmlns:a16="http://schemas.microsoft.com/office/drawing/2014/main" id="{0D4AA7BC-B55B-44A9-BEA1-3069D326606E}"/>
                </a:ext>
              </a:extLst>
            </p:cNvPr>
            <p:cNvSpPr txBox="1"/>
            <p:nvPr/>
          </p:nvSpPr>
          <p:spPr>
            <a:xfrm>
              <a:off x="4661695" y="2990088"/>
              <a:ext cx="620683" cy="276999"/>
            </a:xfrm>
            <a:prstGeom prst="rect">
              <a:avLst/>
            </a:prstGeom>
            <a:noFill/>
          </p:spPr>
          <p:txBody>
            <a:bodyPr wrap="none" rtlCol="0">
              <a:spAutoFit/>
            </a:bodyPr>
            <a:lstStyle/>
            <a:p>
              <a:r>
                <a:rPr lang="en-US" sz="1200"/>
                <a:t>Model</a:t>
              </a:r>
            </a:p>
          </p:txBody>
        </p:sp>
      </p:grpSp>
      <p:sp>
        <p:nvSpPr>
          <p:cNvPr id="6" name="Rectangle 5">
            <a:extLst>
              <a:ext uri="{FF2B5EF4-FFF2-40B4-BE49-F238E27FC236}">
                <a16:creationId xmlns:a16="http://schemas.microsoft.com/office/drawing/2014/main" id="{64BD51EC-5C19-4B96-AA25-2B3E22D66A56}"/>
              </a:ext>
            </a:extLst>
          </p:cNvPr>
          <p:cNvSpPr/>
          <p:nvPr/>
        </p:nvSpPr>
        <p:spPr>
          <a:xfrm>
            <a:off x="1225901" y="2560625"/>
            <a:ext cx="1104601" cy="2322081"/>
          </a:xfrm>
          <a:prstGeom prst="rect">
            <a:avLst/>
          </a:prstGeom>
          <a:solidFill>
            <a:schemeClr val="bg1"/>
          </a:solidFill>
          <a:ln>
            <a:solidFill>
              <a:srgbClr val="09478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a:solidFill>
                  <a:sysClr val="windowText" lastClr="000000"/>
                </a:solidFill>
              </a:rPr>
              <a:t>Queries by date</a:t>
            </a:r>
          </a:p>
        </p:txBody>
      </p:sp>
      <p:sp>
        <p:nvSpPr>
          <p:cNvPr id="49" name="Rectangle 48">
            <a:extLst>
              <a:ext uri="{FF2B5EF4-FFF2-40B4-BE49-F238E27FC236}">
                <a16:creationId xmlns:a16="http://schemas.microsoft.com/office/drawing/2014/main" id="{8A868AAC-81EA-4481-8E91-19827DFAD57B}"/>
              </a:ext>
            </a:extLst>
          </p:cNvPr>
          <p:cNvSpPr/>
          <p:nvPr/>
        </p:nvSpPr>
        <p:spPr>
          <a:xfrm>
            <a:off x="1225901" y="2560626"/>
            <a:ext cx="1104601" cy="703984"/>
          </a:xfrm>
          <a:prstGeom prst="rect">
            <a:avLst/>
          </a:prstGeom>
          <a:solidFill>
            <a:schemeClr val="bg1"/>
          </a:solidFill>
          <a:ln>
            <a:solidFill>
              <a:srgbClr val="09478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a:solidFill>
                  <a:sysClr val="windowText" lastClr="000000"/>
                </a:solidFill>
              </a:rPr>
              <a:t>Top N queries</a:t>
            </a:r>
          </a:p>
        </p:txBody>
      </p:sp>
      <p:sp>
        <p:nvSpPr>
          <p:cNvPr id="50" name="Cross 49">
            <a:extLst>
              <a:ext uri="{FF2B5EF4-FFF2-40B4-BE49-F238E27FC236}">
                <a16:creationId xmlns:a16="http://schemas.microsoft.com/office/drawing/2014/main" id="{FE931F7D-C8F2-4027-A0DB-BEE7634E0D6B}"/>
              </a:ext>
            </a:extLst>
          </p:cNvPr>
          <p:cNvSpPr/>
          <p:nvPr/>
        </p:nvSpPr>
        <p:spPr>
          <a:xfrm>
            <a:off x="2543808" y="2727999"/>
            <a:ext cx="402231" cy="369236"/>
          </a:xfrm>
          <a:prstGeom prst="plus">
            <a:avLst>
              <a:gd name="adj" fmla="val 40314"/>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21" name="Group 20">
            <a:extLst>
              <a:ext uri="{FF2B5EF4-FFF2-40B4-BE49-F238E27FC236}">
                <a16:creationId xmlns:a16="http://schemas.microsoft.com/office/drawing/2014/main" id="{0DF4C8E6-E1C4-44D7-B9A3-C1FE4C2C0BD2}"/>
              </a:ext>
            </a:extLst>
          </p:cNvPr>
          <p:cNvGrpSpPr/>
          <p:nvPr/>
        </p:nvGrpSpPr>
        <p:grpSpPr>
          <a:xfrm>
            <a:off x="4694801" y="2311442"/>
            <a:ext cx="902757" cy="902757"/>
            <a:chOff x="4696025" y="2009490"/>
            <a:chExt cx="902992" cy="902992"/>
          </a:xfrm>
        </p:grpSpPr>
        <p:pic>
          <p:nvPicPr>
            <p:cNvPr id="14" name="Picture 13" descr="A picture containing dark&#10;&#10;Description automatically generated">
              <a:extLst>
                <a:ext uri="{FF2B5EF4-FFF2-40B4-BE49-F238E27FC236}">
                  <a16:creationId xmlns:a16="http://schemas.microsoft.com/office/drawing/2014/main" id="{A63EEBE5-53F2-4A34-9BF0-E60903BF1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6" name="TextBox 15">
              <a:extLst>
                <a:ext uri="{FF2B5EF4-FFF2-40B4-BE49-F238E27FC236}">
                  <a16:creationId xmlns:a16="http://schemas.microsoft.com/office/drawing/2014/main" id="{B264F17E-652A-4959-9A54-CF05CC1C1DFE}"/>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grpSp>
        <p:nvGrpSpPr>
          <p:cNvPr id="26" name="Group 25">
            <a:extLst>
              <a:ext uri="{FF2B5EF4-FFF2-40B4-BE49-F238E27FC236}">
                <a16:creationId xmlns:a16="http://schemas.microsoft.com/office/drawing/2014/main" id="{6FA11514-B2CE-45D2-99D0-DF3C58194056}"/>
              </a:ext>
            </a:extLst>
          </p:cNvPr>
          <p:cNvGrpSpPr/>
          <p:nvPr/>
        </p:nvGrpSpPr>
        <p:grpSpPr>
          <a:xfrm>
            <a:off x="4934149" y="2989170"/>
            <a:ext cx="902757" cy="902757"/>
            <a:chOff x="5199387" y="2687395"/>
            <a:chExt cx="902992" cy="902992"/>
          </a:xfrm>
        </p:grpSpPr>
        <p:pic>
          <p:nvPicPr>
            <p:cNvPr id="54" name="Picture 53" descr="A picture containing dark&#10;&#10;Description automatically generated">
              <a:extLst>
                <a:ext uri="{FF2B5EF4-FFF2-40B4-BE49-F238E27FC236}">
                  <a16:creationId xmlns:a16="http://schemas.microsoft.com/office/drawing/2014/main" id="{3F0A651F-9867-4818-8A60-0B09484A6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87" y="2687395"/>
              <a:ext cx="902992" cy="902992"/>
            </a:xfrm>
            <a:prstGeom prst="rect">
              <a:avLst/>
            </a:prstGeom>
          </p:spPr>
        </p:pic>
        <p:sp>
          <p:nvSpPr>
            <p:cNvPr id="55" name="TextBox 54">
              <a:extLst>
                <a:ext uri="{FF2B5EF4-FFF2-40B4-BE49-F238E27FC236}">
                  <a16:creationId xmlns:a16="http://schemas.microsoft.com/office/drawing/2014/main" id="{0E9D314F-364A-4082-B204-1FF2007A04DB}"/>
                </a:ext>
              </a:extLst>
            </p:cNvPr>
            <p:cNvSpPr txBox="1"/>
            <p:nvPr/>
          </p:nvSpPr>
          <p:spPr>
            <a:xfrm>
              <a:off x="5455156" y="3031169"/>
              <a:ext cx="391454" cy="215444"/>
            </a:xfrm>
            <a:prstGeom prst="rect">
              <a:avLst/>
            </a:prstGeom>
            <a:noFill/>
          </p:spPr>
          <p:txBody>
            <a:bodyPr wrap="none" rtlCol="0">
              <a:spAutoFit/>
            </a:bodyPr>
            <a:lstStyle/>
            <a:p>
              <a:pPr algn="ctr"/>
              <a:r>
                <a:rPr lang="en-US" sz="800"/>
                <a:t>Fires</a:t>
              </a:r>
            </a:p>
          </p:txBody>
        </p:sp>
      </p:grpSp>
      <p:grpSp>
        <p:nvGrpSpPr>
          <p:cNvPr id="20" name="Group 19">
            <a:extLst>
              <a:ext uri="{FF2B5EF4-FFF2-40B4-BE49-F238E27FC236}">
                <a16:creationId xmlns:a16="http://schemas.microsoft.com/office/drawing/2014/main" id="{AA3CDD11-338F-4442-8911-CC7316987E61}"/>
              </a:ext>
            </a:extLst>
          </p:cNvPr>
          <p:cNvGrpSpPr/>
          <p:nvPr/>
        </p:nvGrpSpPr>
        <p:grpSpPr>
          <a:xfrm>
            <a:off x="4746749" y="3697123"/>
            <a:ext cx="902757" cy="902757"/>
            <a:chOff x="4747986" y="3395532"/>
            <a:chExt cx="902992" cy="902992"/>
          </a:xfrm>
        </p:grpSpPr>
        <p:pic>
          <p:nvPicPr>
            <p:cNvPr id="56" name="Picture 55" descr="A picture containing dark&#10;&#10;Description automatically generated">
              <a:extLst>
                <a:ext uri="{FF2B5EF4-FFF2-40B4-BE49-F238E27FC236}">
                  <a16:creationId xmlns:a16="http://schemas.microsoft.com/office/drawing/2014/main" id="{F278F0C6-4024-4A85-AF11-1143240AA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86" y="3395532"/>
              <a:ext cx="902992" cy="902992"/>
            </a:xfrm>
            <a:prstGeom prst="rect">
              <a:avLst/>
            </a:prstGeom>
          </p:spPr>
        </p:pic>
        <p:sp>
          <p:nvSpPr>
            <p:cNvPr id="57" name="TextBox 56">
              <a:extLst>
                <a:ext uri="{FF2B5EF4-FFF2-40B4-BE49-F238E27FC236}">
                  <a16:creationId xmlns:a16="http://schemas.microsoft.com/office/drawing/2014/main" id="{747E5003-2424-4D81-B9FF-4F43D085A728}"/>
                </a:ext>
              </a:extLst>
            </p:cNvPr>
            <p:cNvSpPr txBox="1"/>
            <p:nvPr/>
          </p:nvSpPr>
          <p:spPr>
            <a:xfrm>
              <a:off x="4905972" y="3682744"/>
              <a:ext cx="587020" cy="338554"/>
            </a:xfrm>
            <a:prstGeom prst="rect">
              <a:avLst/>
            </a:prstGeom>
            <a:noFill/>
          </p:spPr>
          <p:txBody>
            <a:bodyPr wrap="none" rtlCol="0">
              <a:spAutoFit/>
            </a:bodyPr>
            <a:lstStyle/>
            <a:p>
              <a:pPr algn="ctr"/>
              <a:r>
                <a:rPr lang="en-US" sz="800"/>
                <a:t>Supreme</a:t>
              </a:r>
            </a:p>
            <a:p>
              <a:pPr algn="ctr"/>
              <a:r>
                <a:rPr lang="en-US" sz="800"/>
                <a:t>Court</a:t>
              </a:r>
            </a:p>
          </p:txBody>
        </p:sp>
      </p:grpSp>
      <p:grpSp>
        <p:nvGrpSpPr>
          <p:cNvPr id="24" name="Group 23">
            <a:extLst>
              <a:ext uri="{FF2B5EF4-FFF2-40B4-BE49-F238E27FC236}">
                <a16:creationId xmlns:a16="http://schemas.microsoft.com/office/drawing/2014/main" id="{33852D54-5F54-4645-97AD-C56997AE6477}"/>
              </a:ext>
            </a:extLst>
          </p:cNvPr>
          <p:cNvGrpSpPr/>
          <p:nvPr/>
        </p:nvGrpSpPr>
        <p:grpSpPr>
          <a:xfrm>
            <a:off x="5484971" y="3427292"/>
            <a:ext cx="902757" cy="902757"/>
            <a:chOff x="5486400" y="3436719"/>
            <a:chExt cx="902992" cy="902992"/>
          </a:xfrm>
        </p:grpSpPr>
        <p:pic>
          <p:nvPicPr>
            <p:cNvPr id="59" name="Picture 58" descr="A picture containing dark&#10;&#10;Description automatically generated">
              <a:extLst>
                <a:ext uri="{FF2B5EF4-FFF2-40B4-BE49-F238E27FC236}">
                  <a16:creationId xmlns:a16="http://schemas.microsoft.com/office/drawing/2014/main" id="{42862F29-FC31-45E4-B440-81CB4410A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436719"/>
              <a:ext cx="902992" cy="902992"/>
            </a:xfrm>
            <a:prstGeom prst="rect">
              <a:avLst/>
            </a:prstGeom>
          </p:spPr>
        </p:pic>
        <p:sp>
          <p:nvSpPr>
            <p:cNvPr id="61" name="TextBox 60">
              <a:extLst>
                <a:ext uri="{FF2B5EF4-FFF2-40B4-BE49-F238E27FC236}">
                  <a16:creationId xmlns:a16="http://schemas.microsoft.com/office/drawing/2014/main" id="{DEE07F00-907E-458A-8409-44567E126B45}"/>
                </a:ext>
              </a:extLst>
            </p:cNvPr>
            <p:cNvSpPr txBox="1"/>
            <p:nvPr/>
          </p:nvSpPr>
          <p:spPr>
            <a:xfrm>
              <a:off x="5740566" y="3780493"/>
              <a:ext cx="394660" cy="215444"/>
            </a:xfrm>
            <a:prstGeom prst="rect">
              <a:avLst/>
            </a:prstGeom>
            <a:noFill/>
          </p:spPr>
          <p:txBody>
            <a:bodyPr wrap="none" rtlCol="0">
              <a:spAutoFit/>
            </a:bodyPr>
            <a:lstStyle/>
            <a:p>
              <a:pPr algn="ctr"/>
              <a:r>
                <a:rPr lang="en-US" sz="800"/>
                <a:t>Audi</a:t>
              </a:r>
            </a:p>
          </p:txBody>
        </p:sp>
      </p:grpSp>
      <p:grpSp>
        <p:nvGrpSpPr>
          <p:cNvPr id="22" name="Group 21">
            <a:extLst>
              <a:ext uri="{FF2B5EF4-FFF2-40B4-BE49-F238E27FC236}">
                <a16:creationId xmlns:a16="http://schemas.microsoft.com/office/drawing/2014/main" id="{2C3D1755-C056-497A-AF6A-09AA6F45FE5D}"/>
              </a:ext>
            </a:extLst>
          </p:cNvPr>
          <p:cNvGrpSpPr/>
          <p:nvPr/>
        </p:nvGrpSpPr>
        <p:grpSpPr>
          <a:xfrm>
            <a:off x="5416362" y="2368731"/>
            <a:ext cx="902757" cy="902757"/>
            <a:chOff x="5417773" y="2066794"/>
            <a:chExt cx="902992" cy="902992"/>
          </a:xfrm>
        </p:grpSpPr>
        <p:pic>
          <p:nvPicPr>
            <p:cNvPr id="71" name="Picture 70" descr="A picture containing dark&#10;&#10;Description automatically generated">
              <a:extLst>
                <a:ext uri="{FF2B5EF4-FFF2-40B4-BE49-F238E27FC236}">
                  <a16:creationId xmlns:a16="http://schemas.microsoft.com/office/drawing/2014/main" id="{E5E85B46-DC40-467C-9EFE-90AFEA2A0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773" y="2066794"/>
              <a:ext cx="902992" cy="902992"/>
            </a:xfrm>
            <a:prstGeom prst="rect">
              <a:avLst/>
            </a:prstGeom>
          </p:spPr>
        </p:pic>
        <p:sp>
          <p:nvSpPr>
            <p:cNvPr id="72" name="TextBox 71">
              <a:extLst>
                <a:ext uri="{FF2B5EF4-FFF2-40B4-BE49-F238E27FC236}">
                  <a16:creationId xmlns:a16="http://schemas.microsoft.com/office/drawing/2014/main" id="{F88F08B4-89E8-4523-B29F-CD91421F2C6E}"/>
                </a:ext>
              </a:extLst>
            </p:cNvPr>
            <p:cNvSpPr txBox="1"/>
            <p:nvPr/>
          </p:nvSpPr>
          <p:spPr>
            <a:xfrm>
              <a:off x="5696786" y="2410568"/>
              <a:ext cx="344966" cy="215444"/>
            </a:xfrm>
            <a:prstGeom prst="rect">
              <a:avLst/>
            </a:prstGeom>
            <a:noFill/>
          </p:spPr>
          <p:txBody>
            <a:bodyPr wrap="none" rtlCol="0">
              <a:spAutoFit/>
            </a:bodyPr>
            <a:lstStyle/>
            <a:p>
              <a:pPr algn="ctr"/>
              <a:r>
                <a:rPr lang="en-US" sz="800"/>
                <a:t>PSL</a:t>
              </a:r>
            </a:p>
          </p:txBody>
        </p:sp>
      </p:grpSp>
      <p:grpSp>
        <p:nvGrpSpPr>
          <p:cNvPr id="73" name="Group 72">
            <a:extLst>
              <a:ext uri="{FF2B5EF4-FFF2-40B4-BE49-F238E27FC236}">
                <a16:creationId xmlns:a16="http://schemas.microsoft.com/office/drawing/2014/main" id="{1810E4DA-3FE6-488C-8456-0AF5AEB49147}"/>
              </a:ext>
            </a:extLst>
          </p:cNvPr>
          <p:cNvGrpSpPr/>
          <p:nvPr/>
        </p:nvGrpSpPr>
        <p:grpSpPr>
          <a:xfrm>
            <a:off x="6947527" y="2240137"/>
            <a:ext cx="902757" cy="902757"/>
            <a:chOff x="4696025" y="2009490"/>
            <a:chExt cx="902992" cy="902992"/>
          </a:xfrm>
        </p:grpSpPr>
        <p:pic>
          <p:nvPicPr>
            <p:cNvPr id="74" name="Picture 73" descr="A picture containing dark&#10;&#10;Description automatically generated">
              <a:extLst>
                <a:ext uri="{FF2B5EF4-FFF2-40B4-BE49-F238E27FC236}">
                  <a16:creationId xmlns:a16="http://schemas.microsoft.com/office/drawing/2014/main" id="{79FF7E8F-AA7B-4DB4-803E-24B2E895D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75" name="TextBox 74">
              <a:extLst>
                <a:ext uri="{FF2B5EF4-FFF2-40B4-BE49-F238E27FC236}">
                  <a16:creationId xmlns:a16="http://schemas.microsoft.com/office/drawing/2014/main" id="{D83352CA-B40D-4EC6-90E9-4471085D2A4E}"/>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grpSp>
        <p:nvGrpSpPr>
          <p:cNvPr id="76" name="Group 75">
            <a:extLst>
              <a:ext uri="{FF2B5EF4-FFF2-40B4-BE49-F238E27FC236}">
                <a16:creationId xmlns:a16="http://schemas.microsoft.com/office/drawing/2014/main" id="{DE23B8DC-4743-46C2-9D02-4A7ED2782082}"/>
              </a:ext>
            </a:extLst>
          </p:cNvPr>
          <p:cNvGrpSpPr/>
          <p:nvPr/>
        </p:nvGrpSpPr>
        <p:grpSpPr>
          <a:xfrm>
            <a:off x="7737696" y="2240137"/>
            <a:ext cx="902757" cy="902757"/>
            <a:chOff x="5486400" y="3436719"/>
            <a:chExt cx="902992" cy="902992"/>
          </a:xfrm>
        </p:grpSpPr>
        <p:pic>
          <p:nvPicPr>
            <p:cNvPr id="77" name="Picture 76" descr="A picture containing dark&#10;&#10;Description automatically generated">
              <a:extLst>
                <a:ext uri="{FF2B5EF4-FFF2-40B4-BE49-F238E27FC236}">
                  <a16:creationId xmlns:a16="http://schemas.microsoft.com/office/drawing/2014/main" id="{FF5A0E24-7760-4B35-A635-8C5D2E6D6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436719"/>
              <a:ext cx="902992" cy="902992"/>
            </a:xfrm>
            <a:prstGeom prst="rect">
              <a:avLst/>
            </a:prstGeom>
          </p:spPr>
        </p:pic>
        <p:sp>
          <p:nvSpPr>
            <p:cNvPr id="78" name="TextBox 77">
              <a:extLst>
                <a:ext uri="{FF2B5EF4-FFF2-40B4-BE49-F238E27FC236}">
                  <a16:creationId xmlns:a16="http://schemas.microsoft.com/office/drawing/2014/main" id="{8301705D-53F1-4676-B890-7FE9D9A6AF24}"/>
                </a:ext>
              </a:extLst>
            </p:cNvPr>
            <p:cNvSpPr txBox="1"/>
            <p:nvPr/>
          </p:nvSpPr>
          <p:spPr>
            <a:xfrm>
              <a:off x="5740566" y="3780493"/>
              <a:ext cx="394660" cy="215444"/>
            </a:xfrm>
            <a:prstGeom prst="rect">
              <a:avLst/>
            </a:prstGeom>
            <a:noFill/>
          </p:spPr>
          <p:txBody>
            <a:bodyPr wrap="none" rtlCol="0">
              <a:spAutoFit/>
            </a:bodyPr>
            <a:lstStyle/>
            <a:p>
              <a:pPr algn="ctr"/>
              <a:r>
                <a:rPr lang="en-US" sz="800"/>
                <a:t>Audi</a:t>
              </a:r>
            </a:p>
          </p:txBody>
        </p:sp>
      </p:grpSp>
      <p:grpSp>
        <p:nvGrpSpPr>
          <p:cNvPr id="79" name="Group 78">
            <a:extLst>
              <a:ext uri="{FF2B5EF4-FFF2-40B4-BE49-F238E27FC236}">
                <a16:creationId xmlns:a16="http://schemas.microsoft.com/office/drawing/2014/main" id="{502B033C-4A20-4D6C-9479-DB69DACDCE22}"/>
              </a:ext>
            </a:extLst>
          </p:cNvPr>
          <p:cNvGrpSpPr/>
          <p:nvPr/>
        </p:nvGrpSpPr>
        <p:grpSpPr>
          <a:xfrm>
            <a:off x="7003793" y="3498751"/>
            <a:ext cx="902757" cy="902757"/>
            <a:chOff x="5199387" y="2687395"/>
            <a:chExt cx="902992" cy="902992"/>
          </a:xfrm>
        </p:grpSpPr>
        <p:pic>
          <p:nvPicPr>
            <p:cNvPr id="80" name="Picture 79" descr="A picture containing dark&#10;&#10;Description automatically generated">
              <a:extLst>
                <a:ext uri="{FF2B5EF4-FFF2-40B4-BE49-F238E27FC236}">
                  <a16:creationId xmlns:a16="http://schemas.microsoft.com/office/drawing/2014/main" id="{F63E8DA0-BA5C-4237-BAF7-E37718660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87" y="2687395"/>
              <a:ext cx="902992" cy="902992"/>
            </a:xfrm>
            <a:prstGeom prst="rect">
              <a:avLst/>
            </a:prstGeom>
          </p:spPr>
        </p:pic>
        <p:sp>
          <p:nvSpPr>
            <p:cNvPr id="81" name="TextBox 80">
              <a:extLst>
                <a:ext uri="{FF2B5EF4-FFF2-40B4-BE49-F238E27FC236}">
                  <a16:creationId xmlns:a16="http://schemas.microsoft.com/office/drawing/2014/main" id="{7D972D1E-5C6C-41FF-AD6E-435FC1C6C13F}"/>
                </a:ext>
              </a:extLst>
            </p:cNvPr>
            <p:cNvSpPr txBox="1"/>
            <p:nvPr/>
          </p:nvSpPr>
          <p:spPr>
            <a:xfrm>
              <a:off x="5455156" y="3031169"/>
              <a:ext cx="391454" cy="215444"/>
            </a:xfrm>
            <a:prstGeom prst="rect">
              <a:avLst/>
            </a:prstGeom>
            <a:noFill/>
          </p:spPr>
          <p:txBody>
            <a:bodyPr wrap="none" rtlCol="0">
              <a:spAutoFit/>
            </a:bodyPr>
            <a:lstStyle/>
            <a:p>
              <a:pPr algn="ctr"/>
              <a:r>
                <a:rPr lang="en-US" sz="800"/>
                <a:t>Fires</a:t>
              </a:r>
            </a:p>
          </p:txBody>
        </p:sp>
      </p:grpSp>
      <p:grpSp>
        <p:nvGrpSpPr>
          <p:cNvPr id="82" name="Group 81">
            <a:extLst>
              <a:ext uri="{FF2B5EF4-FFF2-40B4-BE49-F238E27FC236}">
                <a16:creationId xmlns:a16="http://schemas.microsoft.com/office/drawing/2014/main" id="{043DEAF7-B171-4701-B95B-4B9CD1DA77D6}"/>
              </a:ext>
            </a:extLst>
          </p:cNvPr>
          <p:cNvGrpSpPr/>
          <p:nvPr/>
        </p:nvGrpSpPr>
        <p:grpSpPr>
          <a:xfrm>
            <a:off x="7580316" y="4012531"/>
            <a:ext cx="902757" cy="902757"/>
            <a:chOff x="4747986" y="3395532"/>
            <a:chExt cx="902992" cy="902992"/>
          </a:xfrm>
        </p:grpSpPr>
        <p:pic>
          <p:nvPicPr>
            <p:cNvPr id="83" name="Picture 82" descr="A picture containing dark&#10;&#10;Description automatically generated">
              <a:extLst>
                <a:ext uri="{FF2B5EF4-FFF2-40B4-BE49-F238E27FC236}">
                  <a16:creationId xmlns:a16="http://schemas.microsoft.com/office/drawing/2014/main" id="{B1C1E835-6CE7-4CAD-88B9-130AE93A6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86" y="3395532"/>
              <a:ext cx="902992" cy="902992"/>
            </a:xfrm>
            <a:prstGeom prst="rect">
              <a:avLst/>
            </a:prstGeom>
          </p:spPr>
        </p:pic>
        <p:sp>
          <p:nvSpPr>
            <p:cNvPr id="84" name="TextBox 83">
              <a:extLst>
                <a:ext uri="{FF2B5EF4-FFF2-40B4-BE49-F238E27FC236}">
                  <a16:creationId xmlns:a16="http://schemas.microsoft.com/office/drawing/2014/main" id="{6F73F299-2F56-4723-8376-C5B93AD82DE9}"/>
                </a:ext>
              </a:extLst>
            </p:cNvPr>
            <p:cNvSpPr txBox="1"/>
            <p:nvPr/>
          </p:nvSpPr>
          <p:spPr>
            <a:xfrm>
              <a:off x="4905972" y="3682744"/>
              <a:ext cx="587020" cy="338554"/>
            </a:xfrm>
            <a:prstGeom prst="rect">
              <a:avLst/>
            </a:prstGeom>
            <a:noFill/>
          </p:spPr>
          <p:txBody>
            <a:bodyPr wrap="none" rtlCol="0">
              <a:spAutoFit/>
            </a:bodyPr>
            <a:lstStyle/>
            <a:p>
              <a:pPr algn="ctr"/>
              <a:r>
                <a:rPr lang="en-US" sz="800"/>
                <a:t>Supreme</a:t>
              </a:r>
            </a:p>
            <a:p>
              <a:pPr algn="ctr"/>
              <a:r>
                <a:rPr lang="en-US" sz="800"/>
                <a:t>Court</a:t>
              </a:r>
            </a:p>
          </p:txBody>
        </p:sp>
      </p:grpSp>
      <p:grpSp>
        <p:nvGrpSpPr>
          <p:cNvPr id="85" name="Group 84">
            <a:extLst>
              <a:ext uri="{FF2B5EF4-FFF2-40B4-BE49-F238E27FC236}">
                <a16:creationId xmlns:a16="http://schemas.microsoft.com/office/drawing/2014/main" id="{C32BA475-460C-44E9-9217-E9BC8A9E0E83}"/>
              </a:ext>
            </a:extLst>
          </p:cNvPr>
          <p:cNvGrpSpPr/>
          <p:nvPr/>
        </p:nvGrpSpPr>
        <p:grpSpPr>
          <a:xfrm>
            <a:off x="7723794" y="3375801"/>
            <a:ext cx="902757" cy="902757"/>
            <a:chOff x="5417773" y="2066794"/>
            <a:chExt cx="902992" cy="902992"/>
          </a:xfrm>
        </p:grpSpPr>
        <p:pic>
          <p:nvPicPr>
            <p:cNvPr id="86" name="Picture 85" descr="A picture containing dark&#10;&#10;Description automatically generated">
              <a:extLst>
                <a:ext uri="{FF2B5EF4-FFF2-40B4-BE49-F238E27FC236}">
                  <a16:creationId xmlns:a16="http://schemas.microsoft.com/office/drawing/2014/main" id="{83C0E060-D983-4AD2-A5AE-ABB301A50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773" y="2066794"/>
              <a:ext cx="902992" cy="902992"/>
            </a:xfrm>
            <a:prstGeom prst="rect">
              <a:avLst/>
            </a:prstGeom>
          </p:spPr>
        </p:pic>
        <p:sp>
          <p:nvSpPr>
            <p:cNvPr id="87" name="TextBox 86">
              <a:extLst>
                <a:ext uri="{FF2B5EF4-FFF2-40B4-BE49-F238E27FC236}">
                  <a16:creationId xmlns:a16="http://schemas.microsoft.com/office/drawing/2014/main" id="{66A1408D-EBB2-4676-B210-33E0A407A55B}"/>
                </a:ext>
              </a:extLst>
            </p:cNvPr>
            <p:cNvSpPr txBox="1"/>
            <p:nvPr/>
          </p:nvSpPr>
          <p:spPr>
            <a:xfrm>
              <a:off x="5696786" y="2410568"/>
              <a:ext cx="344966" cy="215444"/>
            </a:xfrm>
            <a:prstGeom prst="rect">
              <a:avLst/>
            </a:prstGeom>
            <a:noFill/>
          </p:spPr>
          <p:txBody>
            <a:bodyPr wrap="none" rtlCol="0">
              <a:spAutoFit/>
            </a:bodyPr>
            <a:lstStyle/>
            <a:p>
              <a:pPr algn="ctr"/>
              <a:r>
                <a:rPr lang="en-US" sz="800"/>
                <a:t>PSL</a:t>
              </a:r>
            </a:p>
          </p:txBody>
        </p:sp>
      </p:grpSp>
      <p:sp>
        <p:nvSpPr>
          <p:cNvPr id="88" name="Rectangle: Rounded Corners 87">
            <a:extLst>
              <a:ext uri="{FF2B5EF4-FFF2-40B4-BE49-F238E27FC236}">
                <a16:creationId xmlns:a16="http://schemas.microsoft.com/office/drawing/2014/main" id="{3DB38FD0-C2C5-4435-82BB-1BC2DF42E63B}"/>
              </a:ext>
            </a:extLst>
          </p:cNvPr>
          <p:cNvSpPr/>
          <p:nvPr/>
        </p:nvSpPr>
        <p:spPr>
          <a:xfrm>
            <a:off x="7006786" y="3370376"/>
            <a:ext cx="1622758" cy="14944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9" name="Rectangle: Rounded Corners 88">
            <a:extLst>
              <a:ext uri="{FF2B5EF4-FFF2-40B4-BE49-F238E27FC236}">
                <a16:creationId xmlns:a16="http://schemas.microsoft.com/office/drawing/2014/main" id="{1EBB5597-1771-4772-9C18-78ACEC17C4A7}"/>
              </a:ext>
            </a:extLst>
          </p:cNvPr>
          <p:cNvSpPr/>
          <p:nvPr/>
        </p:nvSpPr>
        <p:spPr>
          <a:xfrm>
            <a:off x="7073316" y="2102017"/>
            <a:ext cx="929419" cy="245178"/>
          </a:xfrm>
          <a:prstGeom prst="roundRect">
            <a:avLst/>
          </a:prstGeom>
          <a:solidFill>
            <a:schemeClr val="tx2">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800" b="1"/>
              <a:t>Existing Topics</a:t>
            </a:r>
          </a:p>
        </p:txBody>
      </p:sp>
      <p:sp>
        <p:nvSpPr>
          <p:cNvPr id="90" name="Rectangle: Rounded Corners 89">
            <a:extLst>
              <a:ext uri="{FF2B5EF4-FFF2-40B4-BE49-F238E27FC236}">
                <a16:creationId xmlns:a16="http://schemas.microsoft.com/office/drawing/2014/main" id="{1C59125C-79BA-4D97-BFFA-7E8F04092045}"/>
              </a:ext>
            </a:extLst>
          </p:cNvPr>
          <p:cNvSpPr/>
          <p:nvPr/>
        </p:nvSpPr>
        <p:spPr>
          <a:xfrm>
            <a:off x="7073316" y="3260806"/>
            <a:ext cx="1112766" cy="245178"/>
          </a:xfrm>
          <a:prstGeom prst="roundRect">
            <a:avLst/>
          </a:prstGeom>
          <a:solidFill>
            <a:schemeClr val="tx2">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800" b="1"/>
              <a:t>Emerging Clusters</a:t>
            </a:r>
          </a:p>
        </p:txBody>
      </p:sp>
      <p:sp>
        <p:nvSpPr>
          <p:cNvPr id="91" name="Rectangle: Rounded Corners 90">
            <a:extLst>
              <a:ext uri="{FF2B5EF4-FFF2-40B4-BE49-F238E27FC236}">
                <a16:creationId xmlns:a16="http://schemas.microsoft.com/office/drawing/2014/main" id="{0AB10EC4-CB78-47E0-BB45-7DE646CCB7AF}"/>
              </a:ext>
            </a:extLst>
          </p:cNvPr>
          <p:cNvSpPr/>
          <p:nvPr/>
        </p:nvSpPr>
        <p:spPr>
          <a:xfrm>
            <a:off x="9532893" y="1926951"/>
            <a:ext cx="162275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92" name="Group 91">
            <a:extLst>
              <a:ext uri="{FF2B5EF4-FFF2-40B4-BE49-F238E27FC236}">
                <a16:creationId xmlns:a16="http://schemas.microsoft.com/office/drawing/2014/main" id="{0762B81C-163B-4535-9417-451945A0A69D}"/>
              </a:ext>
            </a:extLst>
          </p:cNvPr>
          <p:cNvGrpSpPr/>
          <p:nvPr/>
        </p:nvGrpSpPr>
        <p:grpSpPr>
          <a:xfrm>
            <a:off x="9570871" y="1926951"/>
            <a:ext cx="902757" cy="902757"/>
            <a:chOff x="4696025" y="2009490"/>
            <a:chExt cx="902992" cy="902992"/>
          </a:xfrm>
        </p:grpSpPr>
        <p:pic>
          <p:nvPicPr>
            <p:cNvPr id="93" name="Picture 92" descr="A picture containing dark&#10;&#10;Description automatically generated">
              <a:extLst>
                <a:ext uri="{FF2B5EF4-FFF2-40B4-BE49-F238E27FC236}">
                  <a16:creationId xmlns:a16="http://schemas.microsoft.com/office/drawing/2014/main" id="{756C36FA-D300-4196-BABC-ABC0F7B03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94" name="TextBox 93">
              <a:extLst>
                <a:ext uri="{FF2B5EF4-FFF2-40B4-BE49-F238E27FC236}">
                  <a16:creationId xmlns:a16="http://schemas.microsoft.com/office/drawing/2014/main" id="{B269EC37-AD0C-42E0-AC50-9D34B1CC9CC3}"/>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pic>
        <p:nvPicPr>
          <p:cNvPr id="32" name="Picture 31" descr="Icon&#10;&#10;Description automatically generated">
            <a:extLst>
              <a:ext uri="{FF2B5EF4-FFF2-40B4-BE49-F238E27FC236}">
                <a16:creationId xmlns:a16="http://schemas.microsoft.com/office/drawing/2014/main" id="{46D38547-A9CB-4A43-8E52-D751828D7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367" y="2060451"/>
            <a:ext cx="628122" cy="628122"/>
          </a:xfrm>
          <a:prstGeom prst="rect">
            <a:avLst/>
          </a:prstGeom>
        </p:spPr>
      </p:pic>
      <p:sp>
        <p:nvSpPr>
          <p:cNvPr id="106" name="Rectangle: Rounded Corners 105">
            <a:extLst>
              <a:ext uri="{FF2B5EF4-FFF2-40B4-BE49-F238E27FC236}">
                <a16:creationId xmlns:a16="http://schemas.microsoft.com/office/drawing/2014/main" id="{E3AF12B4-DC0A-4C2C-B355-7488017074D7}"/>
              </a:ext>
            </a:extLst>
          </p:cNvPr>
          <p:cNvSpPr/>
          <p:nvPr/>
        </p:nvSpPr>
        <p:spPr>
          <a:xfrm>
            <a:off x="9556273" y="2926601"/>
            <a:ext cx="2101387"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endParaRPr lang="en-US" sz="800">
              <a:solidFill>
                <a:schemeClr val="tx1"/>
              </a:solidFill>
            </a:endParaRPr>
          </a:p>
        </p:txBody>
      </p:sp>
      <p:grpSp>
        <p:nvGrpSpPr>
          <p:cNvPr id="107" name="Group 106">
            <a:extLst>
              <a:ext uri="{FF2B5EF4-FFF2-40B4-BE49-F238E27FC236}">
                <a16:creationId xmlns:a16="http://schemas.microsoft.com/office/drawing/2014/main" id="{7C861764-C26B-438F-A804-562B65C3BBDE}"/>
              </a:ext>
            </a:extLst>
          </p:cNvPr>
          <p:cNvGrpSpPr/>
          <p:nvPr/>
        </p:nvGrpSpPr>
        <p:grpSpPr>
          <a:xfrm>
            <a:off x="9594252" y="2964299"/>
            <a:ext cx="902757" cy="902757"/>
            <a:chOff x="4696025" y="2009490"/>
            <a:chExt cx="902992" cy="902992"/>
          </a:xfrm>
        </p:grpSpPr>
        <p:pic>
          <p:nvPicPr>
            <p:cNvPr id="108" name="Picture 107" descr="A picture containing dark&#10;&#10;Description automatically generated">
              <a:extLst>
                <a:ext uri="{FF2B5EF4-FFF2-40B4-BE49-F238E27FC236}">
                  <a16:creationId xmlns:a16="http://schemas.microsoft.com/office/drawing/2014/main" id="{E62E39CC-7454-467B-BEB3-0A07A7DA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09" name="TextBox 108">
              <a:extLst>
                <a:ext uri="{FF2B5EF4-FFF2-40B4-BE49-F238E27FC236}">
                  <a16:creationId xmlns:a16="http://schemas.microsoft.com/office/drawing/2014/main" id="{474A65B2-CC0E-4E37-9A63-9463B7B2EEAE}"/>
                </a:ext>
              </a:extLst>
            </p:cNvPr>
            <p:cNvSpPr txBox="1"/>
            <p:nvPr/>
          </p:nvSpPr>
          <p:spPr>
            <a:xfrm>
              <a:off x="4975038" y="2353264"/>
              <a:ext cx="344966" cy="215444"/>
            </a:xfrm>
            <a:prstGeom prst="rect">
              <a:avLst/>
            </a:prstGeom>
            <a:noFill/>
          </p:spPr>
          <p:txBody>
            <a:bodyPr wrap="none" rtlCol="0">
              <a:spAutoFit/>
            </a:bodyPr>
            <a:lstStyle/>
            <a:p>
              <a:pPr algn="ctr"/>
              <a:r>
                <a:rPr lang="en-US" sz="800"/>
                <a:t>PSL</a:t>
              </a:r>
            </a:p>
          </p:txBody>
        </p:sp>
      </p:grpSp>
      <p:sp>
        <p:nvSpPr>
          <p:cNvPr id="110" name="Arrow: Right 109">
            <a:extLst>
              <a:ext uri="{FF2B5EF4-FFF2-40B4-BE49-F238E27FC236}">
                <a16:creationId xmlns:a16="http://schemas.microsoft.com/office/drawing/2014/main" id="{AA9655D7-7736-4620-B5F7-4595E6B49AB2}"/>
              </a:ext>
            </a:extLst>
          </p:cNvPr>
          <p:cNvSpPr/>
          <p:nvPr/>
        </p:nvSpPr>
        <p:spPr>
          <a:xfrm>
            <a:off x="10453457" y="3217421"/>
            <a:ext cx="243180" cy="369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111" name="Group 110">
            <a:extLst>
              <a:ext uri="{FF2B5EF4-FFF2-40B4-BE49-F238E27FC236}">
                <a16:creationId xmlns:a16="http://schemas.microsoft.com/office/drawing/2014/main" id="{12A21299-EE51-4E76-9417-92E160C1513D}"/>
              </a:ext>
            </a:extLst>
          </p:cNvPr>
          <p:cNvGrpSpPr/>
          <p:nvPr/>
        </p:nvGrpSpPr>
        <p:grpSpPr>
          <a:xfrm>
            <a:off x="10612083" y="2862246"/>
            <a:ext cx="1096994" cy="1096994"/>
            <a:chOff x="4601755" y="1924647"/>
            <a:chExt cx="1097280" cy="1097280"/>
          </a:xfrm>
        </p:grpSpPr>
        <p:pic>
          <p:nvPicPr>
            <p:cNvPr id="112" name="Picture 111" descr="A picture containing dark&#10;&#10;Description automatically generated">
              <a:extLst>
                <a:ext uri="{FF2B5EF4-FFF2-40B4-BE49-F238E27FC236}">
                  <a16:creationId xmlns:a16="http://schemas.microsoft.com/office/drawing/2014/main" id="{B9276158-D8E1-4646-8C78-4797C3D47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55" y="1924647"/>
              <a:ext cx="1097280" cy="1097280"/>
            </a:xfrm>
            <a:prstGeom prst="rect">
              <a:avLst/>
            </a:prstGeom>
          </p:spPr>
        </p:pic>
        <p:sp>
          <p:nvSpPr>
            <p:cNvPr id="113" name="TextBox 112">
              <a:extLst>
                <a:ext uri="{FF2B5EF4-FFF2-40B4-BE49-F238E27FC236}">
                  <a16:creationId xmlns:a16="http://schemas.microsoft.com/office/drawing/2014/main" id="{C1983620-B5A7-4D61-A7B3-8F573B3FE32A}"/>
                </a:ext>
              </a:extLst>
            </p:cNvPr>
            <p:cNvSpPr txBox="1"/>
            <p:nvPr/>
          </p:nvSpPr>
          <p:spPr>
            <a:xfrm>
              <a:off x="4821151" y="2353264"/>
              <a:ext cx="652743" cy="215444"/>
            </a:xfrm>
            <a:prstGeom prst="rect">
              <a:avLst/>
            </a:prstGeom>
            <a:noFill/>
          </p:spPr>
          <p:txBody>
            <a:bodyPr wrap="none" rtlCol="0">
              <a:spAutoFit/>
            </a:bodyPr>
            <a:lstStyle/>
            <a:p>
              <a:pPr algn="ctr"/>
              <a:r>
                <a:rPr lang="en-US" sz="800"/>
                <a:t>Fall Drinks</a:t>
              </a:r>
            </a:p>
          </p:txBody>
        </p:sp>
      </p:grpSp>
      <p:sp>
        <p:nvSpPr>
          <p:cNvPr id="114" name="Rectangle: Rounded Corners 113">
            <a:extLst>
              <a:ext uri="{FF2B5EF4-FFF2-40B4-BE49-F238E27FC236}">
                <a16:creationId xmlns:a16="http://schemas.microsoft.com/office/drawing/2014/main" id="{F82A50CA-FFDF-4980-AC97-3EB488E12188}"/>
              </a:ext>
            </a:extLst>
          </p:cNvPr>
          <p:cNvSpPr/>
          <p:nvPr/>
        </p:nvSpPr>
        <p:spPr>
          <a:xfrm>
            <a:off x="9566522" y="3951320"/>
            <a:ext cx="97610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115" name="Group 114">
            <a:extLst>
              <a:ext uri="{FF2B5EF4-FFF2-40B4-BE49-F238E27FC236}">
                <a16:creationId xmlns:a16="http://schemas.microsoft.com/office/drawing/2014/main" id="{C7A978B4-52E4-49B3-87DF-A1512204A1EE}"/>
              </a:ext>
            </a:extLst>
          </p:cNvPr>
          <p:cNvGrpSpPr/>
          <p:nvPr/>
        </p:nvGrpSpPr>
        <p:grpSpPr>
          <a:xfrm>
            <a:off x="9604501" y="4017292"/>
            <a:ext cx="902757" cy="902757"/>
            <a:chOff x="4696025" y="2009490"/>
            <a:chExt cx="902992" cy="902992"/>
          </a:xfrm>
        </p:grpSpPr>
        <p:pic>
          <p:nvPicPr>
            <p:cNvPr id="116" name="Picture 115" descr="A picture containing dark&#10;&#10;Description automatically generated">
              <a:extLst>
                <a:ext uri="{FF2B5EF4-FFF2-40B4-BE49-F238E27FC236}">
                  <a16:creationId xmlns:a16="http://schemas.microsoft.com/office/drawing/2014/main" id="{3BAF42FF-9C81-4E99-8EDD-31172A65D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17" name="TextBox 116">
              <a:extLst>
                <a:ext uri="{FF2B5EF4-FFF2-40B4-BE49-F238E27FC236}">
                  <a16:creationId xmlns:a16="http://schemas.microsoft.com/office/drawing/2014/main" id="{6F400FF7-354A-433E-9C5A-312DAD40284A}"/>
                </a:ext>
              </a:extLst>
            </p:cNvPr>
            <p:cNvSpPr txBox="1"/>
            <p:nvPr/>
          </p:nvSpPr>
          <p:spPr>
            <a:xfrm>
              <a:off x="4839587" y="2315556"/>
              <a:ext cx="615873" cy="338554"/>
            </a:xfrm>
            <a:prstGeom prst="rect">
              <a:avLst/>
            </a:prstGeom>
            <a:noFill/>
          </p:spPr>
          <p:txBody>
            <a:bodyPr wrap="none" rtlCol="0">
              <a:spAutoFit/>
            </a:bodyPr>
            <a:lstStyle/>
            <a:p>
              <a:pPr algn="ctr"/>
              <a:r>
                <a:rPr lang="en-US" sz="800"/>
                <a:t>Supreme </a:t>
              </a:r>
            </a:p>
            <a:p>
              <a:pPr algn="ctr"/>
              <a:r>
                <a:rPr lang="en-US" sz="800"/>
                <a:t>Court</a:t>
              </a:r>
            </a:p>
          </p:txBody>
        </p:sp>
      </p:grpSp>
      <p:sp>
        <p:nvSpPr>
          <p:cNvPr id="118" name="Rectangle: Rounded Corners 117">
            <a:extLst>
              <a:ext uri="{FF2B5EF4-FFF2-40B4-BE49-F238E27FC236}">
                <a16:creationId xmlns:a16="http://schemas.microsoft.com/office/drawing/2014/main" id="{995E2234-4D7C-4338-86AB-3B8121E2DFCB}"/>
              </a:ext>
            </a:extLst>
          </p:cNvPr>
          <p:cNvSpPr/>
          <p:nvPr/>
        </p:nvSpPr>
        <p:spPr>
          <a:xfrm>
            <a:off x="10625510" y="3942663"/>
            <a:ext cx="97610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119" name="Group 118">
            <a:extLst>
              <a:ext uri="{FF2B5EF4-FFF2-40B4-BE49-F238E27FC236}">
                <a16:creationId xmlns:a16="http://schemas.microsoft.com/office/drawing/2014/main" id="{319224AE-3B9F-46F5-A474-0E7AFF3C0DBB}"/>
              </a:ext>
            </a:extLst>
          </p:cNvPr>
          <p:cNvGrpSpPr/>
          <p:nvPr/>
        </p:nvGrpSpPr>
        <p:grpSpPr>
          <a:xfrm>
            <a:off x="10663488" y="4008635"/>
            <a:ext cx="902757" cy="902757"/>
            <a:chOff x="4696025" y="2009490"/>
            <a:chExt cx="902992" cy="902992"/>
          </a:xfrm>
        </p:grpSpPr>
        <p:pic>
          <p:nvPicPr>
            <p:cNvPr id="120" name="Picture 119" descr="A picture containing dark&#10;&#10;Description automatically generated">
              <a:extLst>
                <a:ext uri="{FF2B5EF4-FFF2-40B4-BE49-F238E27FC236}">
                  <a16:creationId xmlns:a16="http://schemas.microsoft.com/office/drawing/2014/main" id="{7E1BDFEB-A73A-47A7-A811-9976851C2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21" name="TextBox 120">
              <a:extLst>
                <a:ext uri="{FF2B5EF4-FFF2-40B4-BE49-F238E27FC236}">
                  <a16:creationId xmlns:a16="http://schemas.microsoft.com/office/drawing/2014/main" id="{349A73A5-E91B-48F8-ABAF-4D7BBCCD5B05}"/>
                </a:ext>
              </a:extLst>
            </p:cNvPr>
            <p:cNvSpPr txBox="1"/>
            <p:nvPr/>
          </p:nvSpPr>
          <p:spPr>
            <a:xfrm>
              <a:off x="4951796" y="2353264"/>
              <a:ext cx="391454" cy="215444"/>
            </a:xfrm>
            <a:prstGeom prst="rect">
              <a:avLst/>
            </a:prstGeom>
            <a:noFill/>
          </p:spPr>
          <p:txBody>
            <a:bodyPr wrap="none" rtlCol="0">
              <a:spAutoFit/>
            </a:bodyPr>
            <a:lstStyle/>
            <a:p>
              <a:pPr algn="ctr"/>
              <a:r>
                <a:rPr lang="en-US" sz="800"/>
                <a:t>Fires</a:t>
              </a:r>
            </a:p>
          </p:txBody>
        </p:sp>
      </p:grpSp>
      <p:sp>
        <p:nvSpPr>
          <p:cNvPr id="36" name="Rectangle 35">
            <a:extLst>
              <a:ext uri="{FF2B5EF4-FFF2-40B4-BE49-F238E27FC236}">
                <a16:creationId xmlns:a16="http://schemas.microsoft.com/office/drawing/2014/main" id="{6747CF2A-CC41-4287-A476-B0BF56BAA08C}"/>
              </a:ext>
            </a:extLst>
          </p:cNvPr>
          <p:cNvSpPr/>
          <p:nvPr/>
        </p:nvSpPr>
        <p:spPr>
          <a:xfrm>
            <a:off x="9561832" y="2896854"/>
            <a:ext cx="1413802" cy="215388"/>
          </a:xfrm>
          <a:prstGeom prst="rect">
            <a:avLst/>
          </a:prstGeom>
        </p:spPr>
        <p:txBody>
          <a:bodyPr wrap="none">
            <a:spAutoFit/>
          </a:bodyPr>
          <a:lstStyle/>
          <a:p>
            <a:r>
              <a:rPr lang="en-US" sz="800"/>
              <a:t>Merging into existing topic</a:t>
            </a:r>
          </a:p>
        </p:txBody>
      </p:sp>
      <p:sp>
        <p:nvSpPr>
          <p:cNvPr id="122" name="Rectangle 121">
            <a:extLst>
              <a:ext uri="{FF2B5EF4-FFF2-40B4-BE49-F238E27FC236}">
                <a16:creationId xmlns:a16="http://schemas.microsoft.com/office/drawing/2014/main" id="{4D90A7EA-42CD-41A9-843F-EECE89E4E4DA}"/>
              </a:ext>
            </a:extLst>
          </p:cNvPr>
          <p:cNvSpPr/>
          <p:nvPr/>
        </p:nvSpPr>
        <p:spPr>
          <a:xfrm>
            <a:off x="9577650" y="3922871"/>
            <a:ext cx="666996" cy="215388"/>
          </a:xfrm>
          <a:prstGeom prst="rect">
            <a:avLst/>
          </a:prstGeom>
        </p:spPr>
        <p:txBody>
          <a:bodyPr wrap="none">
            <a:spAutoFit/>
          </a:bodyPr>
          <a:lstStyle/>
          <a:p>
            <a:r>
              <a:rPr lang="en-US" sz="800"/>
              <a:t>New Topic</a:t>
            </a:r>
          </a:p>
        </p:txBody>
      </p:sp>
      <p:sp>
        <p:nvSpPr>
          <p:cNvPr id="123" name="Rectangle 122">
            <a:extLst>
              <a:ext uri="{FF2B5EF4-FFF2-40B4-BE49-F238E27FC236}">
                <a16:creationId xmlns:a16="http://schemas.microsoft.com/office/drawing/2014/main" id="{F74B5645-05C9-4885-A3A2-0122C63C424A}"/>
              </a:ext>
            </a:extLst>
          </p:cNvPr>
          <p:cNvSpPr/>
          <p:nvPr/>
        </p:nvSpPr>
        <p:spPr>
          <a:xfrm>
            <a:off x="10629220" y="3922361"/>
            <a:ext cx="859307" cy="215388"/>
          </a:xfrm>
          <a:prstGeom prst="rect">
            <a:avLst/>
          </a:prstGeom>
        </p:spPr>
        <p:txBody>
          <a:bodyPr wrap="none">
            <a:spAutoFit/>
          </a:bodyPr>
          <a:lstStyle/>
          <a:p>
            <a:r>
              <a:rPr lang="en-US" sz="800"/>
              <a:t>Declined Topic</a:t>
            </a:r>
          </a:p>
        </p:txBody>
      </p:sp>
      <p:sp>
        <p:nvSpPr>
          <p:cNvPr id="124" name="Cross 123">
            <a:extLst>
              <a:ext uri="{FF2B5EF4-FFF2-40B4-BE49-F238E27FC236}">
                <a16:creationId xmlns:a16="http://schemas.microsoft.com/office/drawing/2014/main" id="{56B0388D-3DFE-4876-ACDF-3744F986BA67}"/>
              </a:ext>
            </a:extLst>
          </p:cNvPr>
          <p:cNvSpPr>
            <a:spLocks noChangeAspect="1"/>
          </p:cNvSpPr>
          <p:nvPr/>
        </p:nvSpPr>
        <p:spPr>
          <a:xfrm rot="2633594">
            <a:off x="11382560" y="4087701"/>
            <a:ext cx="199171" cy="182832"/>
          </a:xfrm>
          <a:prstGeom prst="plus">
            <a:avLst>
              <a:gd name="adj" fmla="val 4031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53" name="Picture 52" descr="Icon&#10;&#10;Description automatically generated">
            <a:extLst>
              <a:ext uri="{FF2B5EF4-FFF2-40B4-BE49-F238E27FC236}">
                <a16:creationId xmlns:a16="http://schemas.microsoft.com/office/drawing/2014/main" id="{6E26EE25-36A4-473F-BB45-E56BF6CB60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1429" y="3998103"/>
            <a:ext cx="365928" cy="365928"/>
          </a:xfrm>
          <a:prstGeom prst="rect">
            <a:avLst/>
          </a:prstGeom>
        </p:spPr>
      </p:pic>
    </p:spTree>
    <p:extLst>
      <p:ext uri="{BB962C8B-B14F-4D97-AF65-F5344CB8AC3E}">
        <p14:creationId xmlns:p14="http://schemas.microsoft.com/office/powerpoint/2010/main" val="1939961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7D902DE8-10CE-418A-9A11-DD136CA00B51}"/>
              </a:ext>
            </a:extLst>
          </p:cNvPr>
          <p:cNvSpPr/>
          <p:nvPr/>
        </p:nvSpPr>
        <p:spPr>
          <a:xfrm>
            <a:off x="6858072" y="2498310"/>
            <a:ext cx="2480772"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lumMod val="75000"/>
                  </a:schemeClr>
                </a:solidFill>
                <a:cs typeface="Segoe UI" pitchFamily="34" charset="0"/>
              </a:rPr>
              <a:t>Analytics &amp; Reporting</a:t>
            </a:r>
            <a:endParaRPr lang="en-US" sz="1600" b="1" dirty="0">
              <a:solidFill>
                <a:schemeClr val="tx1">
                  <a:lumMod val="75000"/>
                </a:schemeClr>
              </a:solidFill>
            </a:endParaRPr>
          </a:p>
        </p:txBody>
      </p:sp>
      <p:sp>
        <p:nvSpPr>
          <p:cNvPr id="46" name="Rectangle: Rounded Corners 45">
            <a:extLst>
              <a:ext uri="{FF2B5EF4-FFF2-40B4-BE49-F238E27FC236}">
                <a16:creationId xmlns:a16="http://schemas.microsoft.com/office/drawing/2014/main" id="{D74F5FAD-12E5-4C35-9541-264512B1E6D2}"/>
              </a:ext>
            </a:extLst>
          </p:cNvPr>
          <p:cNvSpPr/>
          <p:nvPr/>
        </p:nvSpPr>
        <p:spPr>
          <a:xfrm>
            <a:off x="333196" y="962828"/>
            <a:ext cx="9023661" cy="1427627"/>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a:solidFill>
                  <a:schemeClr val="tx1">
                    <a:lumMod val="75000"/>
                  </a:schemeClr>
                </a:solidFill>
                <a:cs typeface="Segoe UI" pitchFamily="34" charset="0"/>
              </a:rPr>
              <a:t>Project</a:t>
            </a:r>
          </a:p>
          <a:p>
            <a:r>
              <a:rPr lang="en-US" sz="1600" b="1">
                <a:solidFill>
                  <a:schemeClr val="tx1">
                    <a:lumMod val="75000"/>
                  </a:schemeClr>
                </a:solidFill>
                <a:cs typeface="Segoe UI" pitchFamily="34" charset="0"/>
              </a:rPr>
              <a:t>Leadership</a:t>
            </a:r>
            <a:endParaRPr lang="en-US" sz="1600" b="1">
              <a:solidFill>
                <a:schemeClr val="tx1">
                  <a:lumMod val="75000"/>
                </a:schemeClr>
              </a:solidFill>
            </a:endParaRPr>
          </a:p>
        </p:txBody>
      </p:sp>
      <p:pic>
        <p:nvPicPr>
          <p:cNvPr id="52" name="Picture 51">
            <a:extLst>
              <a:ext uri="{FF2B5EF4-FFF2-40B4-BE49-F238E27FC236}">
                <a16:creationId xmlns:a16="http://schemas.microsoft.com/office/drawing/2014/main" id="{7B22A024-F997-4128-93D6-FC760E0D1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911" y="1070695"/>
            <a:ext cx="1188410" cy="1188410"/>
          </a:xfrm>
          <a:prstGeom prst="ellipse">
            <a:avLst/>
          </a:prstGeom>
        </p:spPr>
      </p:pic>
      <p:sp>
        <p:nvSpPr>
          <p:cNvPr id="59" name="TextBox 58">
            <a:extLst>
              <a:ext uri="{FF2B5EF4-FFF2-40B4-BE49-F238E27FC236}">
                <a16:creationId xmlns:a16="http://schemas.microsoft.com/office/drawing/2014/main" id="{24C03FCF-BBA8-4349-9050-F815C5E4D477}"/>
              </a:ext>
            </a:extLst>
          </p:cNvPr>
          <p:cNvSpPr txBox="1"/>
          <p:nvPr/>
        </p:nvSpPr>
        <p:spPr>
          <a:xfrm>
            <a:off x="2969163" y="1318107"/>
            <a:ext cx="886551" cy="584623"/>
          </a:xfrm>
          <a:prstGeom prst="rect">
            <a:avLst/>
          </a:prstGeom>
          <a:noFill/>
        </p:spPr>
        <p:txBody>
          <a:bodyPr wrap="square" rtlCol="0" anchor="t">
            <a:spAutoFit/>
          </a:bodyPr>
          <a:lstStyle/>
          <a:p>
            <a:pPr algn="ctr"/>
            <a:r>
              <a:rPr lang="en-US" sz="1600"/>
              <a:t>Anna</a:t>
            </a:r>
          </a:p>
          <a:p>
            <a:pPr algn="ctr"/>
            <a:r>
              <a:rPr lang="en-US" sz="1600"/>
              <a:t>Emmett</a:t>
            </a:r>
            <a:endParaRPr lang="en-US" sz="1600">
              <a:cs typeface="Segoe UI"/>
            </a:endParaRPr>
          </a:p>
        </p:txBody>
      </p:sp>
      <p:sp>
        <p:nvSpPr>
          <p:cNvPr id="31" name="Rectangle: Rounded Corners 30">
            <a:extLst>
              <a:ext uri="{FF2B5EF4-FFF2-40B4-BE49-F238E27FC236}">
                <a16:creationId xmlns:a16="http://schemas.microsoft.com/office/drawing/2014/main" id="{0FD25A2B-3550-472F-8FF2-E5A0460C5CAF}"/>
              </a:ext>
            </a:extLst>
          </p:cNvPr>
          <p:cNvSpPr/>
          <p:nvPr/>
        </p:nvSpPr>
        <p:spPr>
          <a:xfrm>
            <a:off x="2911101" y="2498310"/>
            <a:ext cx="3815825"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a:solidFill>
                  <a:schemeClr val="tx1">
                    <a:lumMod val="75000"/>
                  </a:schemeClr>
                </a:solidFill>
                <a:cs typeface="Segoe UI" pitchFamily="34" charset="0"/>
              </a:rPr>
              <a:t>AAIG Development Team</a:t>
            </a:r>
            <a:endParaRPr lang="en-US" sz="1600" b="1">
              <a:solidFill>
                <a:schemeClr val="tx1">
                  <a:lumMod val="75000"/>
                </a:schemeClr>
              </a:solidFill>
            </a:endParaRPr>
          </a:p>
        </p:txBody>
      </p:sp>
      <p:sp>
        <p:nvSpPr>
          <p:cNvPr id="32" name="Rectangle: Rounded Corners 31">
            <a:extLst>
              <a:ext uri="{FF2B5EF4-FFF2-40B4-BE49-F238E27FC236}">
                <a16:creationId xmlns:a16="http://schemas.microsoft.com/office/drawing/2014/main" id="{4E520FE9-E3CD-4A0C-B5D2-B11FECC84808}"/>
              </a:ext>
            </a:extLst>
          </p:cNvPr>
          <p:cNvSpPr/>
          <p:nvPr/>
        </p:nvSpPr>
        <p:spPr>
          <a:xfrm>
            <a:off x="319235" y="2498311"/>
            <a:ext cx="2480772"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lumMod val="75000"/>
                  </a:schemeClr>
                </a:solidFill>
                <a:cs typeface="Segoe UI" pitchFamily="34" charset="0"/>
              </a:rPr>
              <a:t>AAIG Classifier Tool – Managed Service</a:t>
            </a:r>
            <a:endParaRPr lang="en-US" sz="1600" b="1" dirty="0">
              <a:solidFill>
                <a:schemeClr val="tx1">
                  <a:lumMod val="75000"/>
                </a:schemeClr>
              </a:solidFill>
            </a:endParaRPr>
          </a:p>
        </p:txBody>
      </p:sp>
      <p:sp>
        <p:nvSpPr>
          <p:cNvPr id="2" name="Title 1">
            <a:extLst>
              <a:ext uri="{FF2B5EF4-FFF2-40B4-BE49-F238E27FC236}">
                <a16:creationId xmlns:a16="http://schemas.microsoft.com/office/drawing/2014/main" id="{2020C3AE-C5CD-45A3-B80C-1C0599B3B4FB}"/>
              </a:ext>
            </a:extLst>
          </p:cNvPr>
          <p:cNvSpPr>
            <a:spLocks noGrp="1"/>
          </p:cNvSpPr>
          <p:nvPr>
            <p:ph type="title"/>
          </p:nvPr>
        </p:nvSpPr>
        <p:spPr/>
        <p:txBody>
          <a:bodyPr>
            <a:normAutofit/>
          </a:bodyPr>
          <a:lstStyle/>
          <a:p>
            <a:r>
              <a:rPr lang="en-US" sz="2400" dirty="0"/>
              <a:t>Logic20/20 has a team working on the project</a:t>
            </a:r>
          </a:p>
        </p:txBody>
      </p:sp>
      <p:pic>
        <p:nvPicPr>
          <p:cNvPr id="88" name="Picture 87">
            <a:extLst>
              <a:ext uri="{FF2B5EF4-FFF2-40B4-BE49-F238E27FC236}">
                <a16:creationId xmlns:a16="http://schemas.microsoft.com/office/drawing/2014/main" id="{C96C67B2-FAB2-42E7-BB90-5F22DC0341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702" y="3132757"/>
            <a:ext cx="1188410" cy="1188410"/>
          </a:xfrm>
          <a:prstGeom prst="ellipse">
            <a:avLst/>
          </a:prstGeom>
        </p:spPr>
      </p:pic>
      <p:sp>
        <p:nvSpPr>
          <p:cNvPr id="38" name="TextBox 37">
            <a:extLst>
              <a:ext uri="{FF2B5EF4-FFF2-40B4-BE49-F238E27FC236}">
                <a16:creationId xmlns:a16="http://schemas.microsoft.com/office/drawing/2014/main" id="{8B0ECABF-5961-4CFE-B68D-82ADDDB842CD}"/>
              </a:ext>
            </a:extLst>
          </p:cNvPr>
          <p:cNvSpPr txBox="1"/>
          <p:nvPr/>
        </p:nvSpPr>
        <p:spPr>
          <a:xfrm>
            <a:off x="923609" y="4324756"/>
            <a:ext cx="1410597" cy="338466"/>
          </a:xfrm>
          <a:prstGeom prst="rect">
            <a:avLst/>
          </a:prstGeom>
          <a:noFill/>
        </p:spPr>
        <p:txBody>
          <a:bodyPr wrap="square" rtlCol="0">
            <a:spAutoFit/>
          </a:bodyPr>
          <a:lstStyle/>
          <a:p>
            <a:r>
              <a:rPr lang="en-US" sz="1600" dirty="0"/>
              <a:t>Nick Callahan</a:t>
            </a:r>
          </a:p>
        </p:txBody>
      </p:sp>
      <p:pic>
        <p:nvPicPr>
          <p:cNvPr id="90" name="Picture 89">
            <a:extLst>
              <a:ext uri="{FF2B5EF4-FFF2-40B4-BE49-F238E27FC236}">
                <a16:creationId xmlns:a16="http://schemas.microsoft.com/office/drawing/2014/main" id="{75435B50-ABC2-48EE-9F0C-3F17FCDC0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702" y="4762888"/>
            <a:ext cx="1188410" cy="1188410"/>
          </a:xfrm>
          <a:prstGeom prst="ellipse">
            <a:avLst/>
          </a:prstGeom>
        </p:spPr>
      </p:pic>
      <p:sp>
        <p:nvSpPr>
          <p:cNvPr id="40" name="TextBox 39">
            <a:extLst>
              <a:ext uri="{FF2B5EF4-FFF2-40B4-BE49-F238E27FC236}">
                <a16:creationId xmlns:a16="http://schemas.microsoft.com/office/drawing/2014/main" id="{8B061D70-AF1C-4C67-BD01-3180E593548B}"/>
              </a:ext>
            </a:extLst>
          </p:cNvPr>
          <p:cNvSpPr txBox="1"/>
          <p:nvPr/>
        </p:nvSpPr>
        <p:spPr>
          <a:xfrm>
            <a:off x="1013323" y="5954102"/>
            <a:ext cx="1231170" cy="338466"/>
          </a:xfrm>
          <a:prstGeom prst="rect">
            <a:avLst/>
          </a:prstGeom>
          <a:noFill/>
        </p:spPr>
        <p:txBody>
          <a:bodyPr wrap="square" rtlCol="0">
            <a:spAutoFit/>
          </a:bodyPr>
          <a:lstStyle/>
          <a:p>
            <a:r>
              <a:rPr lang="en-US" sz="1600"/>
              <a:t>Barry Weiss</a:t>
            </a:r>
          </a:p>
        </p:txBody>
      </p:sp>
      <p:sp>
        <p:nvSpPr>
          <p:cNvPr id="41" name="Rectangle: Rounded Corners 40">
            <a:extLst>
              <a:ext uri="{FF2B5EF4-FFF2-40B4-BE49-F238E27FC236}">
                <a16:creationId xmlns:a16="http://schemas.microsoft.com/office/drawing/2014/main" id="{4D4FFBD1-8696-4F85-829F-D298DCDF1BE8}"/>
              </a:ext>
            </a:extLst>
          </p:cNvPr>
          <p:cNvSpPr/>
          <p:nvPr/>
        </p:nvSpPr>
        <p:spPr>
          <a:xfrm>
            <a:off x="9469991" y="962827"/>
            <a:ext cx="2480772" cy="5523957"/>
          </a:xfrm>
          <a:prstGeom prst="roundRect">
            <a:avLst>
              <a:gd name="adj" fmla="val 8013"/>
            </a:avLst>
          </a:prstGeom>
          <a:gradFill flip="none" rotWithShape="1">
            <a:gsLst>
              <a:gs pos="0">
                <a:srgbClr val="283A8F">
                  <a:shade val="30000"/>
                  <a:satMod val="115000"/>
                </a:srgbClr>
              </a:gs>
              <a:gs pos="50000">
                <a:srgbClr val="283A8F">
                  <a:shade val="67500"/>
                  <a:satMod val="115000"/>
                </a:srgbClr>
              </a:gs>
              <a:gs pos="100000">
                <a:srgbClr val="283A8F">
                  <a:shade val="100000"/>
                  <a:satMod val="115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225" tIns="63483" rIns="95225" bIns="63483" numCol="1" spcCol="0" rtlCol="0" fromWordArt="0" anchor="t" anchorCtr="0" forceAA="0" compatLnSpc="1">
            <a:prstTxWarp prst="textNoShape">
              <a:avLst/>
            </a:prstTxWarp>
            <a:noAutofit/>
          </a:bodyPr>
          <a:lstStyle/>
          <a:p>
            <a:r>
              <a:rPr lang="en-US" sz="1600" b="1">
                <a:solidFill>
                  <a:schemeClr val="bg1"/>
                </a:solidFill>
                <a:ea typeface="Segoe UI" pitchFamily="34" charset="0"/>
                <a:cs typeface="Segoe UI" pitchFamily="34" charset="0"/>
              </a:rPr>
              <a:t>Logic20/20 Account</a:t>
            </a:r>
          </a:p>
          <a:p>
            <a:r>
              <a:rPr lang="en-US" sz="1600" b="1">
                <a:solidFill>
                  <a:schemeClr val="bg1"/>
                </a:solidFill>
                <a:ea typeface="Segoe UI" pitchFamily="34" charset="0"/>
                <a:cs typeface="Segoe UI" pitchFamily="34" charset="0"/>
              </a:rPr>
              <a:t>Leadership</a:t>
            </a:r>
          </a:p>
        </p:txBody>
      </p:sp>
      <p:pic>
        <p:nvPicPr>
          <p:cNvPr id="4" name="Picture 3">
            <a:extLst>
              <a:ext uri="{FF2B5EF4-FFF2-40B4-BE49-F238E27FC236}">
                <a16:creationId xmlns:a16="http://schemas.microsoft.com/office/drawing/2014/main" id="{7458F150-F6F9-4774-98AE-D7AAEE7921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64" r="2564"/>
          <a:stretch/>
        </p:blipFill>
        <p:spPr>
          <a:xfrm>
            <a:off x="10714984" y="4256144"/>
            <a:ext cx="1188410" cy="1188410"/>
          </a:xfrm>
          <a:prstGeom prst="ellipse">
            <a:avLst/>
          </a:prstGeom>
        </p:spPr>
      </p:pic>
      <p:sp>
        <p:nvSpPr>
          <p:cNvPr id="50" name="Rectangle: Rounded Corners 49">
            <a:extLst>
              <a:ext uri="{FF2B5EF4-FFF2-40B4-BE49-F238E27FC236}">
                <a16:creationId xmlns:a16="http://schemas.microsoft.com/office/drawing/2014/main" id="{754DCFAC-393E-4AEC-8963-9CEFD3E1E6C3}"/>
              </a:ext>
            </a:extLst>
          </p:cNvPr>
          <p:cNvSpPr/>
          <p:nvPr/>
        </p:nvSpPr>
        <p:spPr>
          <a:xfrm>
            <a:off x="9716348" y="5011989"/>
            <a:ext cx="1346484" cy="529675"/>
          </a:xfrm>
          <a:prstGeom prst="round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Matt Trouville</a:t>
            </a:r>
          </a:p>
        </p:txBody>
      </p:sp>
      <p:pic>
        <p:nvPicPr>
          <p:cNvPr id="8" name="Picture 7">
            <a:extLst>
              <a:ext uri="{FF2B5EF4-FFF2-40B4-BE49-F238E27FC236}">
                <a16:creationId xmlns:a16="http://schemas.microsoft.com/office/drawing/2014/main" id="{7049CEA4-E71B-4EA7-8A3C-4956AC40433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289"/>
          <a:stretch/>
        </p:blipFill>
        <p:spPr>
          <a:xfrm>
            <a:off x="4247393" y="1070695"/>
            <a:ext cx="1188410" cy="1188410"/>
          </a:xfrm>
          <a:prstGeom prst="ellipse">
            <a:avLst/>
          </a:prstGeom>
        </p:spPr>
      </p:pic>
      <p:sp>
        <p:nvSpPr>
          <p:cNvPr id="61" name="TextBox 60">
            <a:extLst>
              <a:ext uri="{FF2B5EF4-FFF2-40B4-BE49-F238E27FC236}">
                <a16:creationId xmlns:a16="http://schemas.microsoft.com/office/drawing/2014/main" id="{DF5B2070-9F43-4CE2-B7A4-1EE98F431382}"/>
              </a:ext>
            </a:extLst>
          </p:cNvPr>
          <p:cNvSpPr txBox="1"/>
          <p:nvPr/>
        </p:nvSpPr>
        <p:spPr>
          <a:xfrm>
            <a:off x="5459596" y="1318107"/>
            <a:ext cx="874947" cy="584623"/>
          </a:xfrm>
          <a:prstGeom prst="rect">
            <a:avLst/>
          </a:prstGeom>
          <a:noFill/>
        </p:spPr>
        <p:txBody>
          <a:bodyPr wrap="square" rtlCol="0">
            <a:spAutoFit/>
          </a:bodyPr>
          <a:lstStyle/>
          <a:p>
            <a:pPr algn="ctr"/>
            <a:r>
              <a:rPr lang="en-US" sz="1600"/>
              <a:t>Adam</a:t>
            </a:r>
          </a:p>
          <a:p>
            <a:pPr algn="ctr"/>
            <a:r>
              <a:rPr lang="en-US" sz="1600"/>
              <a:t>Cornille</a:t>
            </a:r>
          </a:p>
        </p:txBody>
      </p:sp>
      <p:grpSp>
        <p:nvGrpSpPr>
          <p:cNvPr id="13" name="Group 12">
            <a:extLst>
              <a:ext uri="{FF2B5EF4-FFF2-40B4-BE49-F238E27FC236}">
                <a16:creationId xmlns:a16="http://schemas.microsoft.com/office/drawing/2014/main" id="{BAADC87A-2177-447A-A421-040ACAFCD2CA}"/>
              </a:ext>
            </a:extLst>
          </p:cNvPr>
          <p:cNvGrpSpPr/>
          <p:nvPr/>
        </p:nvGrpSpPr>
        <p:grpSpPr>
          <a:xfrm>
            <a:off x="3211072" y="3126611"/>
            <a:ext cx="1518994" cy="1548849"/>
            <a:chOff x="4375680" y="3126532"/>
            <a:chExt cx="1519390" cy="1549252"/>
          </a:xfrm>
        </p:grpSpPr>
        <p:pic>
          <p:nvPicPr>
            <p:cNvPr id="10" name="Picture 9">
              <a:extLst>
                <a:ext uri="{FF2B5EF4-FFF2-40B4-BE49-F238E27FC236}">
                  <a16:creationId xmlns:a16="http://schemas.microsoft.com/office/drawing/2014/main" id="{F7B71224-F88B-4380-8E28-6BC33709AB4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97" r="397"/>
            <a:stretch/>
          </p:blipFill>
          <p:spPr>
            <a:xfrm>
              <a:off x="4541015" y="3126532"/>
              <a:ext cx="1188720" cy="1188720"/>
            </a:xfrm>
            <a:prstGeom prst="ellipse">
              <a:avLst/>
            </a:prstGeom>
          </p:spPr>
        </p:pic>
        <p:sp>
          <p:nvSpPr>
            <p:cNvPr id="54" name="TextBox 53">
              <a:extLst>
                <a:ext uri="{FF2B5EF4-FFF2-40B4-BE49-F238E27FC236}">
                  <a16:creationId xmlns:a16="http://schemas.microsoft.com/office/drawing/2014/main" id="{64BE0E35-A565-49C0-B554-5FE6C30A98D4}"/>
                </a:ext>
              </a:extLst>
            </p:cNvPr>
            <p:cNvSpPr txBox="1"/>
            <p:nvPr/>
          </p:nvSpPr>
          <p:spPr>
            <a:xfrm>
              <a:off x="4375680" y="4337230"/>
              <a:ext cx="1519390" cy="338554"/>
            </a:xfrm>
            <a:prstGeom prst="rect">
              <a:avLst/>
            </a:prstGeom>
            <a:noFill/>
          </p:spPr>
          <p:txBody>
            <a:bodyPr wrap="none" rtlCol="0">
              <a:spAutoFit/>
            </a:bodyPr>
            <a:lstStyle/>
            <a:p>
              <a:r>
                <a:rPr lang="en-US" sz="1600"/>
                <a:t>Jason Harenski</a:t>
              </a:r>
            </a:p>
          </p:txBody>
        </p:sp>
      </p:grpSp>
      <p:pic>
        <p:nvPicPr>
          <p:cNvPr id="42" name="Picture 41">
            <a:extLst>
              <a:ext uri="{FF2B5EF4-FFF2-40B4-BE49-F238E27FC236}">
                <a16:creationId xmlns:a16="http://schemas.microsoft.com/office/drawing/2014/main" id="{0A6E5E92-6719-4143-9AB2-0F6430E3BE16}"/>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9716348" y="2390455"/>
            <a:ext cx="1188410" cy="1188410"/>
          </a:xfrm>
          <a:prstGeom prst="ellipse">
            <a:avLst/>
          </a:prstGeom>
        </p:spPr>
      </p:pic>
      <p:sp>
        <p:nvSpPr>
          <p:cNvPr id="43" name="Rectangle: Rounded Corners 42">
            <a:extLst>
              <a:ext uri="{FF2B5EF4-FFF2-40B4-BE49-F238E27FC236}">
                <a16:creationId xmlns:a16="http://schemas.microsoft.com/office/drawing/2014/main" id="{29F1F260-8E8C-49F8-A2A2-A699AB030914}"/>
              </a:ext>
            </a:extLst>
          </p:cNvPr>
          <p:cNvSpPr/>
          <p:nvPr/>
        </p:nvSpPr>
        <p:spPr>
          <a:xfrm>
            <a:off x="10604495" y="3156064"/>
            <a:ext cx="1251133" cy="529675"/>
          </a:xfrm>
          <a:prstGeom prst="round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Eric Nelson</a:t>
            </a:r>
          </a:p>
        </p:txBody>
      </p:sp>
      <p:sp>
        <p:nvSpPr>
          <p:cNvPr id="35" name="TextBox 34">
            <a:extLst>
              <a:ext uri="{FF2B5EF4-FFF2-40B4-BE49-F238E27FC236}">
                <a16:creationId xmlns:a16="http://schemas.microsoft.com/office/drawing/2014/main" id="{61743A3E-93EE-4ADC-B510-5BAD4F679596}"/>
              </a:ext>
            </a:extLst>
          </p:cNvPr>
          <p:cNvSpPr txBox="1"/>
          <p:nvPr/>
        </p:nvSpPr>
        <p:spPr>
          <a:xfrm>
            <a:off x="5157047" y="4336993"/>
            <a:ext cx="1166087" cy="338554"/>
          </a:xfrm>
          <a:prstGeom prst="rect">
            <a:avLst/>
          </a:prstGeom>
          <a:noFill/>
        </p:spPr>
        <p:txBody>
          <a:bodyPr wrap="none" rtlCol="0">
            <a:spAutoFit/>
          </a:bodyPr>
          <a:lstStyle/>
          <a:p>
            <a:r>
              <a:rPr lang="en-US" sz="1600" dirty="0"/>
              <a:t>Divey Saini</a:t>
            </a:r>
          </a:p>
        </p:txBody>
      </p:sp>
      <p:pic>
        <p:nvPicPr>
          <p:cNvPr id="1026" name="Picture 2">
            <a:extLst>
              <a:ext uri="{FF2B5EF4-FFF2-40B4-BE49-F238E27FC236}">
                <a16:creationId xmlns:a16="http://schemas.microsoft.com/office/drawing/2014/main" id="{B671B641-9D76-4FEA-B1F6-C1AEE2617F1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6677" r="16677"/>
          <a:stretch/>
        </p:blipFill>
        <p:spPr bwMode="auto">
          <a:xfrm>
            <a:off x="5156912" y="4762887"/>
            <a:ext cx="1188410" cy="1188411"/>
          </a:xfrm>
          <a:prstGeom prst="ellipse">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A9480225-F677-43A0-B9D8-693C0CA31ED3}"/>
              </a:ext>
            </a:extLst>
          </p:cNvPr>
          <p:cNvSpPr txBox="1"/>
          <p:nvPr/>
        </p:nvSpPr>
        <p:spPr>
          <a:xfrm>
            <a:off x="5185903" y="5895771"/>
            <a:ext cx="1118925" cy="584623"/>
          </a:xfrm>
          <a:prstGeom prst="rect">
            <a:avLst/>
          </a:prstGeom>
          <a:noFill/>
        </p:spPr>
        <p:txBody>
          <a:bodyPr wrap="none" rtlCol="0">
            <a:spAutoFit/>
          </a:bodyPr>
          <a:lstStyle/>
          <a:p>
            <a:pPr algn="ctr"/>
            <a:r>
              <a:rPr lang="en-US" sz="1600" dirty="0"/>
              <a:t>Grant</a:t>
            </a:r>
          </a:p>
          <a:p>
            <a:pPr algn="ctr"/>
            <a:r>
              <a:rPr lang="en-US" sz="1600" dirty="0"/>
              <a:t>Robertson</a:t>
            </a:r>
          </a:p>
        </p:txBody>
      </p:sp>
      <p:grpSp>
        <p:nvGrpSpPr>
          <p:cNvPr id="6" name="Group 5">
            <a:extLst>
              <a:ext uri="{FF2B5EF4-FFF2-40B4-BE49-F238E27FC236}">
                <a16:creationId xmlns:a16="http://schemas.microsoft.com/office/drawing/2014/main" id="{35B13290-9389-4CB4-BF5F-5F5355A5518E}"/>
              </a:ext>
            </a:extLst>
          </p:cNvPr>
          <p:cNvGrpSpPr/>
          <p:nvPr/>
        </p:nvGrpSpPr>
        <p:grpSpPr>
          <a:xfrm>
            <a:off x="7405727" y="3120266"/>
            <a:ext cx="1235914" cy="1555239"/>
            <a:chOff x="7407657" y="3120186"/>
            <a:chExt cx="1236236" cy="1555644"/>
          </a:xfrm>
        </p:grpSpPr>
        <p:pic>
          <p:nvPicPr>
            <p:cNvPr id="5" name="Picture 4">
              <a:extLst>
                <a:ext uri="{FF2B5EF4-FFF2-40B4-BE49-F238E27FC236}">
                  <a16:creationId xmlns:a16="http://schemas.microsoft.com/office/drawing/2014/main" id="{DB6C652D-60F4-4BA1-BA59-12FBAE9A238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723" r="15411" b="19325"/>
            <a:stretch/>
          </p:blipFill>
          <p:spPr bwMode="auto">
            <a:xfrm>
              <a:off x="7431415" y="3120186"/>
              <a:ext cx="1188720" cy="1188720"/>
            </a:xfrm>
            <a:prstGeom prst="ellipse">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1D5CEDA-DA3F-441B-A730-E0E5D353E655}"/>
                </a:ext>
              </a:extLst>
            </p:cNvPr>
            <p:cNvSpPr txBox="1"/>
            <p:nvPr/>
          </p:nvSpPr>
          <p:spPr>
            <a:xfrm>
              <a:off x="7407657" y="4337276"/>
              <a:ext cx="1236236" cy="338554"/>
            </a:xfrm>
            <a:prstGeom prst="rect">
              <a:avLst/>
            </a:prstGeom>
            <a:noFill/>
          </p:spPr>
          <p:txBody>
            <a:bodyPr wrap="none" rtlCol="0">
              <a:spAutoFit/>
            </a:bodyPr>
            <a:lstStyle/>
            <a:p>
              <a:r>
                <a:rPr lang="en-US" sz="1600" dirty="0"/>
                <a:t>Melvin Ong</a:t>
              </a:r>
            </a:p>
          </p:txBody>
        </p:sp>
      </p:grpSp>
      <p:sp>
        <p:nvSpPr>
          <p:cNvPr id="58" name="TextBox 57">
            <a:extLst>
              <a:ext uri="{FF2B5EF4-FFF2-40B4-BE49-F238E27FC236}">
                <a16:creationId xmlns:a16="http://schemas.microsoft.com/office/drawing/2014/main" id="{4ACBFF3D-B16A-4067-B818-AA73AB145EF4}"/>
              </a:ext>
            </a:extLst>
          </p:cNvPr>
          <p:cNvSpPr txBox="1"/>
          <p:nvPr/>
        </p:nvSpPr>
        <p:spPr>
          <a:xfrm>
            <a:off x="3184103" y="5954104"/>
            <a:ext cx="1577676" cy="338554"/>
          </a:xfrm>
          <a:prstGeom prst="rect">
            <a:avLst/>
          </a:prstGeom>
          <a:noFill/>
        </p:spPr>
        <p:txBody>
          <a:bodyPr wrap="none" rtlCol="0">
            <a:spAutoFit/>
          </a:bodyPr>
          <a:lstStyle/>
          <a:p>
            <a:r>
              <a:rPr lang="en-US" sz="1600" dirty="0"/>
              <a:t>Martavis Parker</a:t>
            </a:r>
          </a:p>
        </p:txBody>
      </p:sp>
      <p:pic>
        <p:nvPicPr>
          <p:cNvPr id="7" name="Picture 2" descr="Profile photo of Martavis Parker">
            <a:extLst>
              <a:ext uri="{FF2B5EF4-FFF2-40B4-BE49-F238E27FC236}">
                <a16:creationId xmlns:a16="http://schemas.microsoft.com/office/drawing/2014/main" id="{DBBA31E6-812B-4ACD-9F00-C0BECB19D51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76023" y="4762888"/>
            <a:ext cx="1188410" cy="1188410"/>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2" descr="Profile photo of Divey Saini, PhD">
            <a:extLst>
              <a:ext uri="{FF2B5EF4-FFF2-40B4-BE49-F238E27FC236}">
                <a16:creationId xmlns:a16="http://schemas.microsoft.com/office/drawing/2014/main" id="{8CB02968-5E56-4D5A-9715-2F422F043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49342" y="3120222"/>
            <a:ext cx="1188720" cy="118872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7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0473-52DE-429C-BA81-9CB25A516982}"/>
              </a:ext>
            </a:extLst>
          </p:cNvPr>
          <p:cNvSpPr>
            <a:spLocks noGrp="1"/>
          </p:cNvSpPr>
          <p:nvPr>
            <p:ph type="title"/>
          </p:nvPr>
        </p:nvSpPr>
        <p:spPr/>
        <p:txBody>
          <a:bodyPr/>
          <a:lstStyle/>
          <a:p>
            <a:r>
              <a:rPr lang="en-US" dirty="0"/>
              <a:t>Useful links</a:t>
            </a:r>
          </a:p>
        </p:txBody>
      </p:sp>
      <p:sp>
        <p:nvSpPr>
          <p:cNvPr id="3" name="Text Placeholder 2">
            <a:extLst>
              <a:ext uri="{FF2B5EF4-FFF2-40B4-BE49-F238E27FC236}">
                <a16:creationId xmlns:a16="http://schemas.microsoft.com/office/drawing/2014/main" id="{FE209DE6-CF3F-46B5-80B9-FC8E5F82D6F5}"/>
              </a:ext>
            </a:extLst>
          </p:cNvPr>
          <p:cNvSpPr>
            <a:spLocks noGrp="1"/>
          </p:cNvSpPr>
          <p:nvPr>
            <p:ph type="body" sz="quarter" idx="12"/>
          </p:nvPr>
        </p:nvSpPr>
        <p:spPr/>
        <p:txBody>
          <a:bodyPr/>
          <a:lstStyle/>
          <a:p>
            <a:r>
              <a:rPr lang="en-US" dirty="0">
                <a:hlinkClick r:id="rId2"/>
              </a:rPr>
              <a:t>Teams group</a:t>
            </a:r>
            <a:endParaRPr lang="en-US" dirty="0"/>
          </a:p>
          <a:p>
            <a:r>
              <a:rPr lang="en-US" dirty="0">
                <a:hlinkClick r:id="rId3"/>
              </a:rPr>
              <a:t>OneNote</a:t>
            </a:r>
            <a:r>
              <a:rPr lang="en-US" dirty="0"/>
              <a:t> (also in each channel in the Teams group)</a:t>
            </a:r>
          </a:p>
          <a:p>
            <a:r>
              <a:rPr lang="en-US" dirty="0">
                <a:hlinkClick r:id="rId4"/>
              </a:rPr>
              <a:t>Repo</a:t>
            </a:r>
            <a:endParaRPr lang="en-US" dirty="0"/>
          </a:p>
        </p:txBody>
      </p:sp>
    </p:spTree>
    <p:extLst>
      <p:ext uri="{BB962C8B-B14F-4D97-AF65-F5344CB8AC3E}">
        <p14:creationId xmlns:p14="http://schemas.microsoft.com/office/powerpoint/2010/main" val="143846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23">
            <a:extLst>
              <a:ext uri="{FF2B5EF4-FFF2-40B4-BE49-F238E27FC236}">
                <a16:creationId xmlns:a16="http://schemas.microsoft.com/office/drawing/2014/main" id="{033312DE-712B-4E4F-AE50-5D950D694558}"/>
              </a:ext>
            </a:extLst>
          </p:cNvPr>
          <p:cNvSpPr/>
          <p:nvPr/>
        </p:nvSpPr>
        <p:spPr>
          <a:xfrm>
            <a:off x="3463850" y="3400824"/>
            <a:ext cx="6217920" cy="105363"/>
          </a:xfrm>
          <a:prstGeom prst="chevr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4C9574-9A28-49AB-984A-00523DE17B7C}"/>
              </a:ext>
            </a:extLst>
          </p:cNvPr>
          <p:cNvSpPr>
            <a:spLocks noGrp="1"/>
          </p:cNvSpPr>
          <p:nvPr>
            <p:ph type="title"/>
          </p:nvPr>
        </p:nvSpPr>
        <p:spPr/>
        <p:txBody>
          <a:bodyPr/>
          <a:lstStyle/>
          <a:p>
            <a:r>
              <a:rPr lang="en-US" dirty="0"/>
              <a:t>Project timeline</a:t>
            </a:r>
          </a:p>
        </p:txBody>
      </p:sp>
      <p:sp>
        <p:nvSpPr>
          <p:cNvPr id="8" name="Chevron 25">
            <a:extLst>
              <a:ext uri="{FF2B5EF4-FFF2-40B4-BE49-F238E27FC236}">
                <a16:creationId xmlns:a16="http://schemas.microsoft.com/office/drawing/2014/main" id="{EBFE2A08-275C-483B-A194-FD27B9E2DEEA}"/>
              </a:ext>
            </a:extLst>
          </p:cNvPr>
          <p:cNvSpPr/>
          <p:nvPr/>
        </p:nvSpPr>
        <p:spPr>
          <a:xfrm>
            <a:off x="9675135" y="3400824"/>
            <a:ext cx="1920240" cy="105363"/>
          </a:xfrm>
          <a:prstGeom prst="chevr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5" name="Group 44">
            <a:extLst>
              <a:ext uri="{FF2B5EF4-FFF2-40B4-BE49-F238E27FC236}">
                <a16:creationId xmlns:a16="http://schemas.microsoft.com/office/drawing/2014/main" id="{E436A169-C41F-48CD-AC8D-1416637E3BFD}"/>
              </a:ext>
            </a:extLst>
          </p:cNvPr>
          <p:cNvGrpSpPr/>
          <p:nvPr/>
        </p:nvGrpSpPr>
        <p:grpSpPr>
          <a:xfrm>
            <a:off x="535483" y="1319876"/>
            <a:ext cx="1497329" cy="3797965"/>
            <a:chOff x="535483" y="1319876"/>
            <a:chExt cx="1497329" cy="3797965"/>
          </a:xfrm>
        </p:grpSpPr>
        <p:sp>
          <p:nvSpPr>
            <p:cNvPr id="9" name="Chevron 27">
              <a:extLst>
                <a:ext uri="{FF2B5EF4-FFF2-40B4-BE49-F238E27FC236}">
                  <a16:creationId xmlns:a16="http://schemas.microsoft.com/office/drawing/2014/main" id="{A6BED8A7-4CE2-404A-816A-F13D35545A7E}"/>
                </a:ext>
              </a:extLst>
            </p:cNvPr>
            <p:cNvSpPr/>
            <p:nvPr/>
          </p:nvSpPr>
          <p:spPr>
            <a:xfrm>
              <a:off x="552627" y="3400824"/>
              <a:ext cx="1463040" cy="10536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5070FDB9-9F45-471C-860E-CA497762A8D1}"/>
                </a:ext>
              </a:extLst>
            </p:cNvPr>
            <p:cNvSpPr/>
            <p:nvPr/>
          </p:nvSpPr>
          <p:spPr>
            <a:xfrm>
              <a:off x="703496" y="1319876"/>
              <a:ext cx="1161302" cy="1153595"/>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478">
              <a:extLst>
                <a:ext uri="{FF2B5EF4-FFF2-40B4-BE49-F238E27FC236}">
                  <a16:creationId xmlns:a16="http://schemas.microsoft.com/office/drawing/2014/main" id="{A7D5889B-643D-46A1-B80F-C80EFDD7E921}"/>
                </a:ext>
              </a:extLst>
            </p:cNvPr>
            <p:cNvSpPr>
              <a:spLocks noEditPoints="1"/>
            </p:cNvSpPr>
            <p:nvPr/>
          </p:nvSpPr>
          <p:spPr bwMode="auto">
            <a:xfrm>
              <a:off x="1111184" y="1690369"/>
              <a:ext cx="345927" cy="412607"/>
            </a:xfrm>
            <a:custGeom>
              <a:avLst/>
              <a:gdLst>
                <a:gd name="T0" fmla="*/ 50 w 151"/>
                <a:gd name="T1" fmla="*/ 105 h 185"/>
                <a:gd name="T2" fmla="*/ 59 w 151"/>
                <a:gd name="T3" fmla="*/ 105 h 185"/>
                <a:gd name="T4" fmla="*/ 75 w 151"/>
                <a:gd name="T5" fmla="*/ 118 h 185"/>
                <a:gd name="T6" fmla="*/ 75 w 151"/>
                <a:gd name="T7" fmla="*/ 135 h 185"/>
                <a:gd name="T8" fmla="*/ 75 w 151"/>
                <a:gd name="T9" fmla="*/ 118 h 185"/>
                <a:gd name="T10" fmla="*/ 33 w 151"/>
                <a:gd name="T11" fmla="*/ 143 h 185"/>
                <a:gd name="T12" fmla="*/ 50 w 151"/>
                <a:gd name="T13" fmla="*/ 143 h 185"/>
                <a:gd name="T14" fmla="*/ 118 w 151"/>
                <a:gd name="T15" fmla="*/ 67 h 185"/>
                <a:gd name="T16" fmla="*/ 126 w 151"/>
                <a:gd name="T17" fmla="*/ 25 h 185"/>
                <a:gd name="T18" fmla="*/ 135 w 151"/>
                <a:gd name="T19" fmla="*/ 8 h 185"/>
                <a:gd name="T20" fmla="*/ 25 w 151"/>
                <a:gd name="T21" fmla="*/ 0 h 185"/>
                <a:gd name="T22" fmla="*/ 16 w 151"/>
                <a:gd name="T23" fmla="*/ 17 h 185"/>
                <a:gd name="T24" fmla="*/ 33 w 151"/>
                <a:gd name="T25" fmla="*/ 25 h 185"/>
                <a:gd name="T26" fmla="*/ 0 w 151"/>
                <a:gd name="T27" fmla="*/ 131 h 185"/>
                <a:gd name="T28" fmla="*/ 128 w 151"/>
                <a:gd name="T29" fmla="*/ 185 h 185"/>
                <a:gd name="T30" fmla="*/ 118 w 151"/>
                <a:gd name="T31" fmla="*/ 67 h 185"/>
                <a:gd name="T32" fmla="*/ 25 w 151"/>
                <a:gd name="T33" fmla="*/ 8 h 185"/>
                <a:gd name="T34" fmla="*/ 126 w 151"/>
                <a:gd name="T35" fmla="*/ 17 h 185"/>
                <a:gd name="T36" fmla="*/ 109 w 151"/>
                <a:gd name="T37" fmla="*/ 25 h 185"/>
                <a:gd name="T38" fmla="*/ 78 w 151"/>
                <a:gd name="T39" fmla="*/ 46 h 185"/>
                <a:gd name="T40" fmla="*/ 42 w 151"/>
                <a:gd name="T41" fmla="*/ 25 h 185"/>
                <a:gd name="T42" fmla="*/ 124 w 151"/>
                <a:gd name="T43" fmla="*/ 177 h 185"/>
                <a:gd name="T44" fmla="*/ 8 w 151"/>
                <a:gd name="T45" fmla="*/ 131 h 185"/>
                <a:gd name="T46" fmla="*/ 42 w 151"/>
                <a:gd name="T47" fmla="*/ 67 h 185"/>
                <a:gd name="T48" fmla="*/ 59 w 151"/>
                <a:gd name="T49" fmla="*/ 59 h 185"/>
                <a:gd name="T50" fmla="*/ 109 w 151"/>
                <a:gd name="T51" fmla="*/ 46 h 185"/>
                <a:gd name="T52" fmla="*/ 113 w 151"/>
                <a:gd name="T53" fmla="*/ 74 h 185"/>
                <a:gd name="T54" fmla="*/ 124 w 151"/>
                <a:gd name="T55" fmla="*/ 177 h 185"/>
                <a:gd name="T56" fmla="*/ 109 w 151"/>
                <a:gd name="T57" fmla="*/ 139 h 185"/>
                <a:gd name="T58" fmla="*/ 118 w 151"/>
                <a:gd name="T59" fmla="*/ 139 h 185"/>
                <a:gd name="T60" fmla="*/ 88 w 151"/>
                <a:gd name="T61" fmla="*/ 76 h 185"/>
                <a:gd name="T62" fmla="*/ 88 w 151"/>
                <a:gd name="T63" fmla="*/ 101 h 185"/>
                <a:gd name="T64" fmla="*/ 88 w 151"/>
                <a:gd name="T65" fmla="*/ 76 h 185"/>
                <a:gd name="T66" fmla="*/ 84 w 151"/>
                <a:gd name="T67" fmla="*/ 88 h 185"/>
                <a:gd name="T68" fmla="*/ 92 w 151"/>
                <a:gd name="T69" fmla="*/ 88 h 185"/>
                <a:gd name="T70" fmla="*/ 88 w 151"/>
                <a:gd name="T71" fmla="*/ 152 h 185"/>
                <a:gd name="T72" fmla="*/ 88 w 151"/>
                <a:gd name="T73" fmla="*/ 160 h 185"/>
                <a:gd name="T74" fmla="*/ 88 w 151"/>
                <a:gd name="T75" fmla="*/ 15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85">
                  <a:moveTo>
                    <a:pt x="54" y="101"/>
                  </a:moveTo>
                  <a:cubicBezTo>
                    <a:pt x="52" y="101"/>
                    <a:pt x="50" y="103"/>
                    <a:pt x="50" y="105"/>
                  </a:cubicBezTo>
                  <a:cubicBezTo>
                    <a:pt x="50" y="108"/>
                    <a:pt x="52" y="109"/>
                    <a:pt x="54" y="109"/>
                  </a:cubicBezTo>
                  <a:cubicBezTo>
                    <a:pt x="57" y="109"/>
                    <a:pt x="59" y="108"/>
                    <a:pt x="59" y="105"/>
                  </a:cubicBezTo>
                  <a:cubicBezTo>
                    <a:pt x="59" y="103"/>
                    <a:pt x="57" y="101"/>
                    <a:pt x="54" y="101"/>
                  </a:cubicBezTo>
                  <a:close/>
                  <a:moveTo>
                    <a:pt x="75" y="118"/>
                  </a:moveTo>
                  <a:cubicBezTo>
                    <a:pt x="71" y="118"/>
                    <a:pt x="67" y="122"/>
                    <a:pt x="67" y="126"/>
                  </a:cubicBezTo>
                  <a:cubicBezTo>
                    <a:pt x="67" y="131"/>
                    <a:pt x="71" y="135"/>
                    <a:pt x="75" y="135"/>
                  </a:cubicBezTo>
                  <a:cubicBezTo>
                    <a:pt x="80" y="135"/>
                    <a:pt x="84" y="131"/>
                    <a:pt x="84" y="126"/>
                  </a:cubicBezTo>
                  <a:cubicBezTo>
                    <a:pt x="84" y="122"/>
                    <a:pt x="80" y="118"/>
                    <a:pt x="75" y="118"/>
                  </a:cubicBezTo>
                  <a:close/>
                  <a:moveTo>
                    <a:pt x="42" y="135"/>
                  </a:moveTo>
                  <a:cubicBezTo>
                    <a:pt x="37" y="135"/>
                    <a:pt x="33" y="139"/>
                    <a:pt x="33" y="143"/>
                  </a:cubicBezTo>
                  <a:cubicBezTo>
                    <a:pt x="33" y="148"/>
                    <a:pt x="37" y="152"/>
                    <a:pt x="42" y="152"/>
                  </a:cubicBezTo>
                  <a:cubicBezTo>
                    <a:pt x="46" y="152"/>
                    <a:pt x="50" y="148"/>
                    <a:pt x="50" y="143"/>
                  </a:cubicBezTo>
                  <a:cubicBezTo>
                    <a:pt x="50" y="139"/>
                    <a:pt x="46" y="135"/>
                    <a:pt x="42" y="135"/>
                  </a:cubicBezTo>
                  <a:close/>
                  <a:moveTo>
                    <a:pt x="118" y="67"/>
                  </a:moveTo>
                  <a:cubicBezTo>
                    <a:pt x="118" y="25"/>
                    <a:pt x="118" y="25"/>
                    <a:pt x="118" y="25"/>
                  </a:cubicBezTo>
                  <a:cubicBezTo>
                    <a:pt x="126" y="25"/>
                    <a:pt x="126" y="25"/>
                    <a:pt x="126" y="25"/>
                  </a:cubicBezTo>
                  <a:cubicBezTo>
                    <a:pt x="131" y="25"/>
                    <a:pt x="135" y="21"/>
                    <a:pt x="135" y="17"/>
                  </a:cubicBezTo>
                  <a:cubicBezTo>
                    <a:pt x="135" y="8"/>
                    <a:pt x="135" y="8"/>
                    <a:pt x="135" y="8"/>
                  </a:cubicBezTo>
                  <a:cubicBezTo>
                    <a:pt x="135" y="4"/>
                    <a:pt x="131" y="0"/>
                    <a:pt x="126" y="0"/>
                  </a:cubicBezTo>
                  <a:cubicBezTo>
                    <a:pt x="25" y="0"/>
                    <a:pt x="25" y="0"/>
                    <a:pt x="25" y="0"/>
                  </a:cubicBezTo>
                  <a:cubicBezTo>
                    <a:pt x="20" y="0"/>
                    <a:pt x="16" y="4"/>
                    <a:pt x="16" y="8"/>
                  </a:cubicBezTo>
                  <a:cubicBezTo>
                    <a:pt x="16" y="17"/>
                    <a:pt x="16" y="17"/>
                    <a:pt x="16" y="17"/>
                  </a:cubicBezTo>
                  <a:cubicBezTo>
                    <a:pt x="16" y="21"/>
                    <a:pt x="20" y="25"/>
                    <a:pt x="25" y="25"/>
                  </a:cubicBezTo>
                  <a:cubicBezTo>
                    <a:pt x="33" y="25"/>
                    <a:pt x="33" y="25"/>
                    <a:pt x="33" y="25"/>
                  </a:cubicBezTo>
                  <a:cubicBezTo>
                    <a:pt x="33" y="67"/>
                    <a:pt x="33" y="67"/>
                    <a:pt x="33" y="67"/>
                  </a:cubicBezTo>
                  <a:cubicBezTo>
                    <a:pt x="13" y="81"/>
                    <a:pt x="0" y="104"/>
                    <a:pt x="0" y="131"/>
                  </a:cubicBezTo>
                  <a:cubicBezTo>
                    <a:pt x="0" y="152"/>
                    <a:pt x="9" y="172"/>
                    <a:pt x="23" y="185"/>
                  </a:cubicBezTo>
                  <a:cubicBezTo>
                    <a:pt x="128" y="185"/>
                    <a:pt x="128" y="185"/>
                    <a:pt x="128" y="185"/>
                  </a:cubicBezTo>
                  <a:cubicBezTo>
                    <a:pt x="142" y="172"/>
                    <a:pt x="151" y="152"/>
                    <a:pt x="151" y="131"/>
                  </a:cubicBezTo>
                  <a:cubicBezTo>
                    <a:pt x="151" y="104"/>
                    <a:pt x="138" y="81"/>
                    <a:pt x="118" y="67"/>
                  </a:cubicBezTo>
                  <a:close/>
                  <a:moveTo>
                    <a:pt x="25" y="17"/>
                  </a:moveTo>
                  <a:cubicBezTo>
                    <a:pt x="25" y="8"/>
                    <a:pt x="25" y="8"/>
                    <a:pt x="25" y="8"/>
                  </a:cubicBezTo>
                  <a:cubicBezTo>
                    <a:pt x="126" y="8"/>
                    <a:pt x="126" y="8"/>
                    <a:pt x="126" y="8"/>
                  </a:cubicBezTo>
                  <a:cubicBezTo>
                    <a:pt x="126" y="17"/>
                    <a:pt x="126" y="17"/>
                    <a:pt x="126" y="17"/>
                  </a:cubicBezTo>
                  <a:lnTo>
                    <a:pt x="25" y="17"/>
                  </a:lnTo>
                  <a:close/>
                  <a:moveTo>
                    <a:pt x="109" y="25"/>
                  </a:moveTo>
                  <a:cubicBezTo>
                    <a:pt x="109" y="37"/>
                    <a:pt x="109" y="37"/>
                    <a:pt x="109" y="37"/>
                  </a:cubicBezTo>
                  <a:cubicBezTo>
                    <a:pt x="101" y="37"/>
                    <a:pt x="90" y="39"/>
                    <a:pt x="78" y="46"/>
                  </a:cubicBezTo>
                  <a:cubicBezTo>
                    <a:pt x="64" y="54"/>
                    <a:pt x="51" y="51"/>
                    <a:pt x="42" y="47"/>
                  </a:cubicBezTo>
                  <a:cubicBezTo>
                    <a:pt x="42" y="25"/>
                    <a:pt x="42" y="25"/>
                    <a:pt x="42" y="25"/>
                  </a:cubicBezTo>
                  <a:lnTo>
                    <a:pt x="109" y="25"/>
                  </a:lnTo>
                  <a:close/>
                  <a:moveTo>
                    <a:pt x="124" y="177"/>
                  </a:moveTo>
                  <a:cubicBezTo>
                    <a:pt x="27" y="177"/>
                    <a:pt x="27" y="177"/>
                    <a:pt x="27" y="177"/>
                  </a:cubicBezTo>
                  <a:cubicBezTo>
                    <a:pt x="15" y="164"/>
                    <a:pt x="8" y="148"/>
                    <a:pt x="8" y="131"/>
                  </a:cubicBezTo>
                  <a:cubicBezTo>
                    <a:pt x="8" y="108"/>
                    <a:pt x="19" y="87"/>
                    <a:pt x="38" y="74"/>
                  </a:cubicBezTo>
                  <a:cubicBezTo>
                    <a:pt x="40" y="73"/>
                    <a:pt x="42" y="70"/>
                    <a:pt x="42" y="67"/>
                  </a:cubicBezTo>
                  <a:cubicBezTo>
                    <a:pt x="42" y="56"/>
                    <a:pt x="42" y="56"/>
                    <a:pt x="42" y="56"/>
                  </a:cubicBezTo>
                  <a:cubicBezTo>
                    <a:pt x="47" y="58"/>
                    <a:pt x="53" y="59"/>
                    <a:pt x="59" y="59"/>
                  </a:cubicBezTo>
                  <a:cubicBezTo>
                    <a:pt x="66" y="59"/>
                    <a:pt x="74" y="58"/>
                    <a:pt x="82" y="53"/>
                  </a:cubicBezTo>
                  <a:cubicBezTo>
                    <a:pt x="93" y="47"/>
                    <a:pt x="102" y="45"/>
                    <a:pt x="109" y="46"/>
                  </a:cubicBezTo>
                  <a:cubicBezTo>
                    <a:pt x="109" y="67"/>
                    <a:pt x="109" y="67"/>
                    <a:pt x="109" y="67"/>
                  </a:cubicBezTo>
                  <a:cubicBezTo>
                    <a:pt x="109" y="70"/>
                    <a:pt x="111" y="73"/>
                    <a:pt x="113" y="74"/>
                  </a:cubicBezTo>
                  <a:cubicBezTo>
                    <a:pt x="132" y="87"/>
                    <a:pt x="143" y="108"/>
                    <a:pt x="143" y="131"/>
                  </a:cubicBezTo>
                  <a:cubicBezTo>
                    <a:pt x="143" y="148"/>
                    <a:pt x="136" y="164"/>
                    <a:pt x="124" y="177"/>
                  </a:cubicBezTo>
                  <a:close/>
                  <a:moveTo>
                    <a:pt x="113" y="135"/>
                  </a:moveTo>
                  <a:cubicBezTo>
                    <a:pt x="111" y="135"/>
                    <a:pt x="109" y="137"/>
                    <a:pt x="109" y="139"/>
                  </a:cubicBezTo>
                  <a:cubicBezTo>
                    <a:pt x="109" y="141"/>
                    <a:pt x="111" y="143"/>
                    <a:pt x="113" y="143"/>
                  </a:cubicBezTo>
                  <a:cubicBezTo>
                    <a:pt x="116" y="143"/>
                    <a:pt x="118" y="141"/>
                    <a:pt x="118" y="139"/>
                  </a:cubicBezTo>
                  <a:cubicBezTo>
                    <a:pt x="118" y="137"/>
                    <a:pt x="116" y="135"/>
                    <a:pt x="113" y="135"/>
                  </a:cubicBezTo>
                  <a:close/>
                  <a:moveTo>
                    <a:pt x="88" y="76"/>
                  </a:moveTo>
                  <a:cubicBezTo>
                    <a:pt x="81" y="76"/>
                    <a:pt x="75" y="81"/>
                    <a:pt x="75" y="88"/>
                  </a:cubicBezTo>
                  <a:cubicBezTo>
                    <a:pt x="75" y="95"/>
                    <a:pt x="81" y="101"/>
                    <a:pt x="88" y="101"/>
                  </a:cubicBezTo>
                  <a:cubicBezTo>
                    <a:pt x="95" y="101"/>
                    <a:pt x="101" y="95"/>
                    <a:pt x="101" y="88"/>
                  </a:cubicBezTo>
                  <a:cubicBezTo>
                    <a:pt x="101" y="81"/>
                    <a:pt x="95" y="76"/>
                    <a:pt x="88" y="76"/>
                  </a:cubicBezTo>
                  <a:close/>
                  <a:moveTo>
                    <a:pt x="88" y="93"/>
                  </a:moveTo>
                  <a:cubicBezTo>
                    <a:pt x="86" y="93"/>
                    <a:pt x="84" y="91"/>
                    <a:pt x="84" y="88"/>
                  </a:cubicBezTo>
                  <a:cubicBezTo>
                    <a:pt x="84" y="86"/>
                    <a:pt x="86" y="84"/>
                    <a:pt x="88" y="84"/>
                  </a:cubicBezTo>
                  <a:cubicBezTo>
                    <a:pt x="90" y="84"/>
                    <a:pt x="92" y="86"/>
                    <a:pt x="92" y="88"/>
                  </a:cubicBezTo>
                  <a:cubicBezTo>
                    <a:pt x="92" y="91"/>
                    <a:pt x="90" y="93"/>
                    <a:pt x="88" y="93"/>
                  </a:cubicBezTo>
                  <a:close/>
                  <a:moveTo>
                    <a:pt x="88" y="152"/>
                  </a:moveTo>
                  <a:cubicBezTo>
                    <a:pt x="86" y="152"/>
                    <a:pt x="84" y="154"/>
                    <a:pt x="84" y="156"/>
                  </a:cubicBezTo>
                  <a:cubicBezTo>
                    <a:pt x="84" y="158"/>
                    <a:pt x="86" y="160"/>
                    <a:pt x="88" y="160"/>
                  </a:cubicBezTo>
                  <a:cubicBezTo>
                    <a:pt x="90" y="160"/>
                    <a:pt x="92" y="158"/>
                    <a:pt x="92" y="156"/>
                  </a:cubicBezTo>
                  <a:cubicBezTo>
                    <a:pt x="92" y="154"/>
                    <a:pt x="90" y="152"/>
                    <a:pt x="88" y="152"/>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3" name="TextBox 12">
              <a:extLst>
                <a:ext uri="{FF2B5EF4-FFF2-40B4-BE49-F238E27FC236}">
                  <a16:creationId xmlns:a16="http://schemas.microsoft.com/office/drawing/2014/main" id="{EA788E3C-FE7E-4ADA-A520-45EC79C23C7B}"/>
                </a:ext>
              </a:extLst>
            </p:cNvPr>
            <p:cNvSpPr txBox="1"/>
            <p:nvPr/>
          </p:nvSpPr>
          <p:spPr>
            <a:xfrm>
              <a:off x="535483" y="3771319"/>
              <a:ext cx="1497329" cy="1346522"/>
            </a:xfrm>
            <a:prstGeom prst="rect">
              <a:avLst/>
            </a:prstGeom>
            <a:noFill/>
          </p:spPr>
          <p:txBody>
            <a:bodyPr wrap="square" rtlCol="0">
              <a:spAutoFit/>
            </a:bodyPr>
            <a:lstStyle/>
            <a:p>
              <a:pPr algn="ctr"/>
              <a:r>
                <a:rPr lang="en-US" sz="1200" b="1" dirty="0">
                  <a:solidFill>
                    <a:schemeClr val="accent1"/>
                  </a:solidFill>
                  <a:latin typeface="Raleway" panose="020B0003030101060003" pitchFamily="34" charset="0"/>
                </a:rPr>
                <a:t>Jul 2018 – Dec 2018</a:t>
              </a:r>
              <a:endParaRPr lang="en-US" sz="900" b="1" dirty="0">
                <a:solidFill>
                  <a:schemeClr val="accent1"/>
                </a:solidFill>
                <a:latin typeface="Raleway" panose="020B0003030101060003" pitchFamily="34" charset="0"/>
              </a:endParaRP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Initial </a:t>
              </a:r>
              <a:r>
                <a:rPr lang="en-US" sz="1100" b="1" dirty="0">
                  <a:latin typeface="Calibri Light" panose="020F0302020204030204" pitchFamily="34" charset="0"/>
                  <a:ea typeface="Roboto Light" panose="02000000000000000000" pitchFamily="2" charset="0"/>
                </a:rPr>
                <a:t>Classifier</a:t>
              </a:r>
              <a:r>
                <a:rPr lang="en-US" sz="1050" dirty="0">
                  <a:latin typeface="Calibri Light" panose="020F0302020204030204" pitchFamily="34" charset="0"/>
                  <a:ea typeface="Roboto Light" panose="02000000000000000000" pitchFamily="2" charset="0"/>
                </a:rPr>
                <a:t> implementation:</a:t>
              </a:r>
            </a:p>
            <a:p>
              <a:pPr algn="ctr"/>
              <a:r>
                <a:rPr lang="en-US" sz="1050" dirty="0">
                  <a:latin typeface="Calibri Light" panose="020F0302020204030204" pitchFamily="34" charset="0"/>
                  <a:ea typeface="Roboto Light" panose="02000000000000000000" pitchFamily="2" charset="0"/>
                </a:rPr>
                <a:t>Only training Supervised ML models and applying them</a:t>
              </a:r>
            </a:p>
          </p:txBody>
        </p:sp>
        <p:cxnSp>
          <p:nvCxnSpPr>
            <p:cNvPr id="14" name="Straight Connector 13">
              <a:extLst>
                <a:ext uri="{FF2B5EF4-FFF2-40B4-BE49-F238E27FC236}">
                  <a16:creationId xmlns:a16="http://schemas.microsoft.com/office/drawing/2014/main" id="{B0EC8CA2-E20F-4D9E-98B3-F243641F0A64}"/>
                </a:ext>
              </a:extLst>
            </p:cNvPr>
            <p:cNvCxnSpPr>
              <a:cxnSpLocks/>
            </p:cNvCxnSpPr>
            <p:nvPr/>
          </p:nvCxnSpPr>
          <p:spPr>
            <a:xfrm flipV="1">
              <a:off x="1284147"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76CE9570-A962-435F-8786-E542491211EE}"/>
              </a:ext>
            </a:extLst>
          </p:cNvPr>
          <p:cNvGrpSpPr/>
          <p:nvPr/>
        </p:nvGrpSpPr>
        <p:grpSpPr>
          <a:xfrm>
            <a:off x="1895567" y="2539883"/>
            <a:ext cx="1688147" cy="2974224"/>
            <a:chOff x="1895567" y="2539883"/>
            <a:chExt cx="1688147" cy="2974224"/>
          </a:xfrm>
        </p:grpSpPr>
        <p:sp>
          <p:nvSpPr>
            <p:cNvPr id="4" name="Chevron 1">
              <a:extLst>
                <a:ext uri="{FF2B5EF4-FFF2-40B4-BE49-F238E27FC236}">
                  <a16:creationId xmlns:a16="http://schemas.microsoft.com/office/drawing/2014/main" id="{C24B6B33-3353-48D0-911B-5DE516B31324}"/>
                </a:ext>
              </a:extLst>
            </p:cNvPr>
            <p:cNvSpPr/>
            <p:nvPr/>
          </p:nvSpPr>
          <p:spPr>
            <a:xfrm>
              <a:off x="2008120" y="3400824"/>
              <a:ext cx="1463040" cy="105363"/>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C667BC86-5F99-4D98-A689-C4DD80EC47B1}"/>
                </a:ext>
              </a:extLst>
            </p:cNvPr>
            <p:cNvSpPr/>
            <p:nvPr/>
          </p:nvSpPr>
          <p:spPr>
            <a:xfrm>
              <a:off x="2158989" y="4360512"/>
              <a:ext cx="1161302" cy="1153595"/>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C1BA9CD-9ADE-4174-A0BC-E25064A41812}"/>
                </a:ext>
              </a:extLst>
            </p:cNvPr>
            <p:cNvCxnSpPr>
              <a:cxnSpLocks/>
            </p:cNvCxnSpPr>
            <p:nvPr/>
          </p:nvCxnSpPr>
          <p:spPr>
            <a:xfrm flipV="1">
              <a:off x="2739640"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A5FD1E8-8323-4F74-8510-EA6063865902}"/>
                </a:ext>
              </a:extLst>
            </p:cNvPr>
            <p:cNvSpPr txBox="1"/>
            <p:nvPr/>
          </p:nvSpPr>
          <p:spPr>
            <a:xfrm>
              <a:off x="1895567" y="2539883"/>
              <a:ext cx="1688147" cy="677108"/>
            </a:xfrm>
            <a:prstGeom prst="rect">
              <a:avLst/>
            </a:prstGeom>
            <a:noFill/>
          </p:spPr>
          <p:txBody>
            <a:bodyPr wrap="square" rtlCol="0">
              <a:spAutoFit/>
            </a:bodyPr>
            <a:lstStyle/>
            <a:p>
              <a:pPr algn="ctr"/>
              <a:r>
                <a:rPr lang="en-US" sz="1050" dirty="0">
                  <a:latin typeface="Calibri Light" panose="020F0302020204030204" pitchFamily="34" charset="0"/>
                  <a:ea typeface="Roboto Light" panose="02000000000000000000" pitchFamily="2" charset="0"/>
                </a:rPr>
                <a:t>Maintenance &amp; stabilization</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2"/>
                  </a:solidFill>
                  <a:latin typeface="Raleway" panose="020B0003030101060003" pitchFamily="34" charset="0"/>
                </a:rPr>
                <a:t>Jan 2019 – May 2019</a:t>
              </a:r>
              <a:endParaRPr lang="en-US" sz="800" b="1" dirty="0">
                <a:solidFill>
                  <a:schemeClr val="accent2"/>
                </a:solidFill>
                <a:latin typeface="Raleway" panose="020B0003030101060003" pitchFamily="34" charset="0"/>
              </a:endParaRPr>
            </a:p>
          </p:txBody>
        </p:sp>
        <p:sp>
          <p:nvSpPr>
            <p:cNvPr id="29" name="Freeform 87">
              <a:extLst>
                <a:ext uri="{FF2B5EF4-FFF2-40B4-BE49-F238E27FC236}">
                  <a16:creationId xmlns:a16="http://schemas.microsoft.com/office/drawing/2014/main" id="{F63E273B-5768-4417-A5A7-402A6139ED2E}"/>
                </a:ext>
              </a:extLst>
            </p:cNvPr>
            <p:cNvSpPr>
              <a:spLocks noEditPoints="1"/>
            </p:cNvSpPr>
            <p:nvPr/>
          </p:nvSpPr>
          <p:spPr bwMode="auto">
            <a:xfrm>
              <a:off x="2527123" y="4729233"/>
              <a:ext cx="425035" cy="416152"/>
            </a:xfrm>
            <a:custGeom>
              <a:avLst/>
              <a:gdLst>
                <a:gd name="T0" fmla="*/ 46 w 186"/>
                <a:gd name="T1" fmla="*/ 139 h 186"/>
                <a:gd name="T2" fmla="*/ 82 w 186"/>
                <a:gd name="T3" fmla="*/ 133 h 186"/>
                <a:gd name="T4" fmla="*/ 179 w 186"/>
                <a:gd name="T5" fmla="*/ 36 h 186"/>
                <a:gd name="T6" fmla="*/ 186 w 186"/>
                <a:gd name="T7" fmla="*/ 21 h 186"/>
                <a:gd name="T8" fmla="*/ 165 w 186"/>
                <a:gd name="T9" fmla="*/ 0 h 186"/>
                <a:gd name="T10" fmla="*/ 150 w 186"/>
                <a:gd name="T11" fmla="*/ 6 h 186"/>
                <a:gd name="T12" fmla="*/ 53 w 186"/>
                <a:gd name="T13" fmla="*/ 103 h 186"/>
                <a:gd name="T14" fmla="*/ 46 w 186"/>
                <a:gd name="T15" fmla="*/ 139 h 186"/>
                <a:gd name="T16" fmla="*/ 156 w 186"/>
                <a:gd name="T17" fmla="*/ 12 h 186"/>
                <a:gd name="T18" fmla="*/ 165 w 186"/>
                <a:gd name="T19" fmla="*/ 9 h 186"/>
                <a:gd name="T20" fmla="*/ 177 w 186"/>
                <a:gd name="T21" fmla="*/ 21 h 186"/>
                <a:gd name="T22" fmla="*/ 174 w 186"/>
                <a:gd name="T23" fmla="*/ 30 h 186"/>
                <a:gd name="T24" fmla="*/ 168 w 186"/>
                <a:gd name="T25" fmla="*/ 36 h 186"/>
                <a:gd name="T26" fmla="*/ 150 w 186"/>
                <a:gd name="T27" fmla="*/ 18 h 186"/>
                <a:gd name="T28" fmla="*/ 156 w 186"/>
                <a:gd name="T29" fmla="*/ 12 h 186"/>
                <a:gd name="T30" fmla="*/ 144 w 186"/>
                <a:gd name="T31" fmla="*/ 24 h 186"/>
                <a:gd name="T32" fmla="*/ 162 w 186"/>
                <a:gd name="T33" fmla="*/ 42 h 186"/>
                <a:gd name="T34" fmla="*/ 84 w 186"/>
                <a:gd name="T35" fmla="*/ 119 h 186"/>
                <a:gd name="T36" fmla="*/ 84 w 186"/>
                <a:gd name="T37" fmla="*/ 102 h 186"/>
                <a:gd name="T38" fmla="*/ 67 w 186"/>
                <a:gd name="T39" fmla="*/ 102 h 186"/>
                <a:gd name="T40" fmla="*/ 144 w 186"/>
                <a:gd name="T41" fmla="*/ 24 h 186"/>
                <a:gd name="T42" fmla="*/ 60 w 186"/>
                <a:gd name="T43" fmla="*/ 110 h 186"/>
                <a:gd name="T44" fmla="*/ 76 w 186"/>
                <a:gd name="T45" fmla="*/ 110 h 186"/>
                <a:gd name="T46" fmla="*/ 76 w 186"/>
                <a:gd name="T47" fmla="*/ 126 h 186"/>
                <a:gd name="T48" fmla="*/ 57 w 186"/>
                <a:gd name="T49" fmla="*/ 129 h 186"/>
                <a:gd name="T50" fmla="*/ 60 w 186"/>
                <a:gd name="T51" fmla="*/ 110 h 186"/>
                <a:gd name="T52" fmla="*/ 181 w 186"/>
                <a:gd name="T53" fmla="*/ 64 h 186"/>
                <a:gd name="T54" fmla="*/ 177 w 186"/>
                <a:gd name="T55" fmla="*/ 68 h 186"/>
                <a:gd name="T56" fmla="*/ 177 w 186"/>
                <a:gd name="T57" fmla="*/ 161 h 186"/>
                <a:gd name="T58" fmla="*/ 160 w 186"/>
                <a:gd name="T59" fmla="*/ 177 h 186"/>
                <a:gd name="T60" fmla="*/ 25 w 186"/>
                <a:gd name="T61" fmla="*/ 177 h 186"/>
                <a:gd name="T62" fmla="*/ 8 w 186"/>
                <a:gd name="T63" fmla="*/ 161 h 186"/>
                <a:gd name="T64" fmla="*/ 8 w 186"/>
                <a:gd name="T65" fmla="*/ 26 h 186"/>
                <a:gd name="T66" fmla="*/ 25 w 186"/>
                <a:gd name="T67" fmla="*/ 9 h 186"/>
                <a:gd name="T68" fmla="*/ 118 w 186"/>
                <a:gd name="T69" fmla="*/ 9 h 186"/>
                <a:gd name="T70" fmla="*/ 122 w 186"/>
                <a:gd name="T71" fmla="*/ 4 h 186"/>
                <a:gd name="T72" fmla="*/ 118 w 186"/>
                <a:gd name="T73" fmla="*/ 0 h 186"/>
                <a:gd name="T74" fmla="*/ 25 w 186"/>
                <a:gd name="T75" fmla="*/ 0 h 186"/>
                <a:gd name="T76" fmla="*/ 0 w 186"/>
                <a:gd name="T77" fmla="*/ 26 h 186"/>
                <a:gd name="T78" fmla="*/ 0 w 186"/>
                <a:gd name="T79" fmla="*/ 161 h 186"/>
                <a:gd name="T80" fmla="*/ 25 w 186"/>
                <a:gd name="T81" fmla="*/ 186 h 186"/>
                <a:gd name="T82" fmla="*/ 160 w 186"/>
                <a:gd name="T83" fmla="*/ 186 h 186"/>
                <a:gd name="T84" fmla="*/ 186 w 186"/>
                <a:gd name="T85" fmla="*/ 161 h 186"/>
                <a:gd name="T86" fmla="*/ 186 w 186"/>
                <a:gd name="T87" fmla="*/ 68 h 186"/>
                <a:gd name="T88" fmla="*/ 181 w 186"/>
                <a:gd name="T89" fmla="*/ 6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6" h="186">
                  <a:moveTo>
                    <a:pt x="46" y="139"/>
                  </a:moveTo>
                  <a:cubicBezTo>
                    <a:pt x="82" y="133"/>
                    <a:pt x="82" y="133"/>
                    <a:pt x="82" y="133"/>
                  </a:cubicBezTo>
                  <a:cubicBezTo>
                    <a:pt x="179" y="36"/>
                    <a:pt x="179" y="36"/>
                    <a:pt x="179" y="36"/>
                  </a:cubicBezTo>
                  <a:cubicBezTo>
                    <a:pt x="183" y="32"/>
                    <a:pt x="186" y="27"/>
                    <a:pt x="186" y="21"/>
                  </a:cubicBezTo>
                  <a:cubicBezTo>
                    <a:pt x="186" y="10"/>
                    <a:pt x="176" y="0"/>
                    <a:pt x="165" y="0"/>
                  </a:cubicBezTo>
                  <a:cubicBezTo>
                    <a:pt x="159" y="0"/>
                    <a:pt x="153" y="3"/>
                    <a:pt x="150" y="6"/>
                  </a:cubicBezTo>
                  <a:cubicBezTo>
                    <a:pt x="53" y="103"/>
                    <a:pt x="53" y="103"/>
                    <a:pt x="53" y="103"/>
                  </a:cubicBezTo>
                  <a:lnTo>
                    <a:pt x="46" y="139"/>
                  </a:lnTo>
                  <a:close/>
                  <a:moveTo>
                    <a:pt x="156" y="12"/>
                  </a:moveTo>
                  <a:cubicBezTo>
                    <a:pt x="158" y="10"/>
                    <a:pt x="161" y="9"/>
                    <a:pt x="165" y="9"/>
                  </a:cubicBezTo>
                  <a:cubicBezTo>
                    <a:pt x="172" y="9"/>
                    <a:pt x="177" y="14"/>
                    <a:pt x="177" y="21"/>
                  </a:cubicBezTo>
                  <a:cubicBezTo>
                    <a:pt x="177" y="25"/>
                    <a:pt x="176" y="28"/>
                    <a:pt x="174" y="30"/>
                  </a:cubicBezTo>
                  <a:cubicBezTo>
                    <a:pt x="168" y="36"/>
                    <a:pt x="168" y="36"/>
                    <a:pt x="168" y="36"/>
                  </a:cubicBezTo>
                  <a:cubicBezTo>
                    <a:pt x="150" y="18"/>
                    <a:pt x="150" y="18"/>
                    <a:pt x="150" y="18"/>
                  </a:cubicBezTo>
                  <a:lnTo>
                    <a:pt x="156" y="12"/>
                  </a:lnTo>
                  <a:close/>
                  <a:moveTo>
                    <a:pt x="144" y="24"/>
                  </a:moveTo>
                  <a:cubicBezTo>
                    <a:pt x="162" y="42"/>
                    <a:pt x="162" y="42"/>
                    <a:pt x="162" y="42"/>
                  </a:cubicBezTo>
                  <a:cubicBezTo>
                    <a:pt x="84" y="119"/>
                    <a:pt x="84" y="119"/>
                    <a:pt x="84" y="119"/>
                  </a:cubicBezTo>
                  <a:cubicBezTo>
                    <a:pt x="84" y="102"/>
                    <a:pt x="84" y="102"/>
                    <a:pt x="84" y="102"/>
                  </a:cubicBezTo>
                  <a:cubicBezTo>
                    <a:pt x="67" y="102"/>
                    <a:pt x="67" y="102"/>
                    <a:pt x="67" y="102"/>
                  </a:cubicBezTo>
                  <a:lnTo>
                    <a:pt x="144" y="24"/>
                  </a:lnTo>
                  <a:close/>
                  <a:moveTo>
                    <a:pt x="60" y="110"/>
                  </a:moveTo>
                  <a:cubicBezTo>
                    <a:pt x="76" y="110"/>
                    <a:pt x="76" y="110"/>
                    <a:pt x="76" y="110"/>
                  </a:cubicBezTo>
                  <a:cubicBezTo>
                    <a:pt x="76" y="126"/>
                    <a:pt x="76" y="126"/>
                    <a:pt x="76" y="126"/>
                  </a:cubicBezTo>
                  <a:cubicBezTo>
                    <a:pt x="57" y="129"/>
                    <a:pt x="57" y="129"/>
                    <a:pt x="57" y="129"/>
                  </a:cubicBezTo>
                  <a:lnTo>
                    <a:pt x="60" y="110"/>
                  </a:lnTo>
                  <a:close/>
                  <a:moveTo>
                    <a:pt x="181" y="64"/>
                  </a:moveTo>
                  <a:cubicBezTo>
                    <a:pt x="179" y="64"/>
                    <a:pt x="177" y="65"/>
                    <a:pt x="177" y="68"/>
                  </a:cubicBezTo>
                  <a:cubicBezTo>
                    <a:pt x="177" y="161"/>
                    <a:pt x="177" y="161"/>
                    <a:pt x="177" y="161"/>
                  </a:cubicBezTo>
                  <a:cubicBezTo>
                    <a:pt x="177" y="170"/>
                    <a:pt x="170" y="177"/>
                    <a:pt x="160" y="177"/>
                  </a:cubicBezTo>
                  <a:cubicBezTo>
                    <a:pt x="25" y="177"/>
                    <a:pt x="25" y="177"/>
                    <a:pt x="25" y="177"/>
                  </a:cubicBezTo>
                  <a:cubicBezTo>
                    <a:pt x="16" y="177"/>
                    <a:pt x="8" y="170"/>
                    <a:pt x="8" y="161"/>
                  </a:cubicBezTo>
                  <a:cubicBezTo>
                    <a:pt x="8" y="26"/>
                    <a:pt x="8" y="26"/>
                    <a:pt x="8" y="26"/>
                  </a:cubicBezTo>
                  <a:cubicBezTo>
                    <a:pt x="8" y="16"/>
                    <a:pt x="16" y="9"/>
                    <a:pt x="25" y="9"/>
                  </a:cubicBezTo>
                  <a:cubicBezTo>
                    <a:pt x="118" y="9"/>
                    <a:pt x="118" y="9"/>
                    <a:pt x="118" y="9"/>
                  </a:cubicBezTo>
                  <a:cubicBezTo>
                    <a:pt x="120" y="9"/>
                    <a:pt x="122" y="7"/>
                    <a:pt x="122" y="4"/>
                  </a:cubicBezTo>
                  <a:cubicBezTo>
                    <a:pt x="122" y="2"/>
                    <a:pt x="120" y="0"/>
                    <a:pt x="118" y="0"/>
                  </a:cubicBezTo>
                  <a:cubicBezTo>
                    <a:pt x="25" y="0"/>
                    <a:pt x="25" y="0"/>
                    <a:pt x="25" y="0"/>
                  </a:cubicBezTo>
                  <a:cubicBezTo>
                    <a:pt x="11" y="0"/>
                    <a:pt x="0" y="12"/>
                    <a:pt x="0" y="26"/>
                  </a:cubicBezTo>
                  <a:cubicBezTo>
                    <a:pt x="0" y="161"/>
                    <a:pt x="0" y="161"/>
                    <a:pt x="0" y="161"/>
                  </a:cubicBezTo>
                  <a:cubicBezTo>
                    <a:pt x="0" y="175"/>
                    <a:pt x="11" y="186"/>
                    <a:pt x="25" y="186"/>
                  </a:cubicBezTo>
                  <a:cubicBezTo>
                    <a:pt x="160" y="186"/>
                    <a:pt x="160" y="186"/>
                    <a:pt x="160" y="186"/>
                  </a:cubicBezTo>
                  <a:cubicBezTo>
                    <a:pt x="174" y="186"/>
                    <a:pt x="186" y="175"/>
                    <a:pt x="186" y="161"/>
                  </a:cubicBezTo>
                  <a:cubicBezTo>
                    <a:pt x="186" y="68"/>
                    <a:pt x="186" y="68"/>
                    <a:pt x="186" y="68"/>
                  </a:cubicBezTo>
                  <a:cubicBezTo>
                    <a:pt x="186" y="65"/>
                    <a:pt x="184" y="64"/>
                    <a:pt x="181" y="64"/>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8" name="Group 37">
            <a:extLst>
              <a:ext uri="{FF2B5EF4-FFF2-40B4-BE49-F238E27FC236}">
                <a16:creationId xmlns:a16="http://schemas.microsoft.com/office/drawing/2014/main" id="{A7167E7B-7C9A-438B-AA99-6F3F9AAA2107}"/>
              </a:ext>
            </a:extLst>
          </p:cNvPr>
          <p:cNvGrpSpPr/>
          <p:nvPr/>
        </p:nvGrpSpPr>
        <p:grpSpPr>
          <a:xfrm>
            <a:off x="7432108" y="2530700"/>
            <a:ext cx="1374666" cy="2983407"/>
            <a:chOff x="8647161" y="2530700"/>
            <a:chExt cx="1374666" cy="2983407"/>
          </a:xfrm>
        </p:grpSpPr>
        <p:sp>
          <p:nvSpPr>
            <p:cNvPr id="26" name="Oval 25">
              <a:extLst>
                <a:ext uri="{FF2B5EF4-FFF2-40B4-BE49-F238E27FC236}">
                  <a16:creationId xmlns:a16="http://schemas.microsoft.com/office/drawing/2014/main" id="{2BA29E33-EF6E-4E6F-9CB7-B897768C196D}"/>
                </a:ext>
              </a:extLst>
            </p:cNvPr>
            <p:cNvSpPr/>
            <p:nvPr/>
          </p:nvSpPr>
          <p:spPr>
            <a:xfrm>
              <a:off x="8753843" y="4360512"/>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85499BC-17AC-4A72-AF2C-F05FB1AF65E0}"/>
                </a:ext>
              </a:extLst>
            </p:cNvPr>
            <p:cNvCxnSpPr>
              <a:cxnSpLocks/>
            </p:cNvCxnSpPr>
            <p:nvPr/>
          </p:nvCxnSpPr>
          <p:spPr>
            <a:xfrm flipV="1">
              <a:off x="9334494"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23E434B-C057-4CE7-9454-D6C50E95DF07}"/>
                </a:ext>
              </a:extLst>
            </p:cNvPr>
            <p:cNvSpPr txBox="1"/>
            <p:nvPr/>
          </p:nvSpPr>
          <p:spPr>
            <a:xfrm>
              <a:off x="8647161" y="2530700"/>
              <a:ext cx="1374666" cy="677108"/>
            </a:xfrm>
            <a:prstGeom prst="rect">
              <a:avLst/>
            </a:prstGeom>
            <a:noFill/>
          </p:spPr>
          <p:txBody>
            <a:bodyPr wrap="square" rtlCol="0" anchor="b">
              <a:spAutoFit/>
            </a:bodyPr>
            <a:lstStyle/>
            <a:p>
              <a:pPr algn="ctr"/>
              <a:r>
                <a:rPr lang="en-US" sz="1050" dirty="0">
                  <a:latin typeface="Calibri Light" panose="020F0302020204030204" pitchFamily="34" charset="0"/>
                  <a:ea typeface="Roboto Light" panose="02000000000000000000" pitchFamily="2" charset="0"/>
                </a:rPr>
                <a:t>databricks integration in Prod</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6"/>
                  </a:solidFill>
                  <a:latin typeface="Raleway" panose="020B0003030101060003" pitchFamily="34" charset="0"/>
                </a:rPr>
                <a:t>Dec 2020</a:t>
              </a:r>
              <a:endParaRPr lang="en-US" sz="800" b="1" dirty="0">
                <a:solidFill>
                  <a:schemeClr val="accent6"/>
                </a:solidFill>
                <a:latin typeface="Raleway" panose="020B0003030101060003" pitchFamily="34" charset="0"/>
              </a:endParaRPr>
            </a:p>
          </p:txBody>
        </p:sp>
        <p:sp>
          <p:nvSpPr>
            <p:cNvPr id="31" name="Freeform 167">
              <a:extLst>
                <a:ext uri="{FF2B5EF4-FFF2-40B4-BE49-F238E27FC236}">
                  <a16:creationId xmlns:a16="http://schemas.microsoft.com/office/drawing/2014/main" id="{3E07A9B7-20F1-4B31-81A9-C162850E8B3C}"/>
                </a:ext>
              </a:extLst>
            </p:cNvPr>
            <p:cNvSpPr>
              <a:spLocks noEditPoints="1"/>
            </p:cNvSpPr>
            <p:nvPr/>
          </p:nvSpPr>
          <p:spPr bwMode="auto">
            <a:xfrm>
              <a:off x="9218804" y="4733233"/>
              <a:ext cx="231380" cy="416152"/>
            </a:xfrm>
            <a:custGeom>
              <a:avLst/>
              <a:gdLst>
                <a:gd name="T0" fmla="*/ 101 w 101"/>
                <a:gd name="T1" fmla="*/ 72 h 186"/>
                <a:gd name="T2" fmla="*/ 97 w 101"/>
                <a:gd name="T3" fmla="*/ 68 h 186"/>
                <a:gd name="T4" fmla="*/ 64 w 101"/>
                <a:gd name="T5" fmla="*/ 68 h 186"/>
                <a:gd name="T6" fmla="*/ 84 w 101"/>
                <a:gd name="T7" fmla="*/ 6 h 186"/>
                <a:gd name="T8" fmla="*/ 84 w 101"/>
                <a:gd name="T9" fmla="*/ 6 h 186"/>
                <a:gd name="T10" fmla="*/ 85 w 101"/>
                <a:gd name="T11" fmla="*/ 4 h 186"/>
                <a:gd name="T12" fmla="*/ 80 w 101"/>
                <a:gd name="T13" fmla="*/ 0 h 186"/>
                <a:gd name="T14" fmla="*/ 38 w 101"/>
                <a:gd name="T15" fmla="*/ 0 h 186"/>
                <a:gd name="T16" fmla="*/ 34 w 101"/>
                <a:gd name="T17" fmla="*/ 3 h 186"/>
                <a:gd name="T18" fmla="*/ 34 w 101"/>
                <a:gd name="T19" fmla="*/ 3 h 186"/>
                <a:gd name="T20" fmla="*/ 0 w 101"/>
                <a:gd name="T21" fmla="*/ 104 h 186"/>
                <a:gd name="T22" fmla="*/ 0 w 101"/>
                <a:gd name="T23" fmla="*/ 104 h 186"/>
                <a:gd name="T24" fmla="*/ 0 w 101"/>
                <a:gd name="T25" fmla="*/ 106 h 186"/>
                <a:gd name="T26" fmla="*/ 4 w 101"/>
                <a:gd name="T27" fmla="*/ 110 h 186"/>
                <a:gd name="T28" fmla="*/ 42 w 101"/>
                <a:gd name="T29" fmla="*/ 110 h 186"/>
                <a:gd name="T30" fmla="*/ 34 w 101"/>
                <a:gd name="T31" fmla="*/ 181 h 186"/>
                <a:gd name="T32" fmla="*/ 34 w 101"/>
                <a:gd name="T33" fmla="*/ 181 h 186"/>
                <a:gd name="T34" fmla="*/ 34 w 101"/>
                <a:gd name="T35" fmla="*/ 182 h 186"/>
                <a:gd name="T36" fmla="*/ 38 w 101"/>
                <a:gd name="T37" fmla="*/ 186 h 186"/>
                <a:gd name="T38" fmla="*/ 42 w 101"/>
                <a:gd name="T39" fmla="*/ 183 h 186"/>
                <a:gd name="T40" fmla="*/ 42 w 101"/>
                <a:gd name="T41" fmla="*/ 183 h 186"/>
                <a:gd name="T42" fmla="*/ 101 w 101"/>
                <a:gd name="T43" fmla="*/ 74 h 186"/>
                <a:gd name="T44" fmla="*/ 101 w 101"/>
                <a:gd name="T45" fmla="*/ 74 h 186"/>
                <a:gd name="T46" fmla="*/ 101 w 101"/>
                <a:gd name="T47" fmla="*/ 72 h 186"/>
                <a:gd name="T48" fmla="*/ 45 w 101"/>
                <a:gd name="T49" fmla="*/ 160 h 186"/>
                <a:gd name="T50" fmla="*/ 51 w 101"/>
                <a:gd name="T51" fmla="*/ 106 h 186"/>
                <a:gd name="T52" fmla="*/ 51 w 101"/>
                <a:gd name="T53" fmla="*/ 106 h 186"/>
                <a:gd name="T54" fmla="*/ 51 w 101"/>
                <a:gd name="T55" fmla="*/ 106 h 186"/>
                <a:gd name="T56" fmla="*/ 47 w 101"/>
                <a:gd name="T57" fmla="*/ 101 h 186"/>
                <a:gd name="T58" fmla="*/ 10 w 101"/>
                <a:gd name="T59" fmla="*/ 101 h 186"/>
                <a:gd name="T60" fmla="*/ 41 w 101"/>
                <a:gd name="T61" fmla="*/ 9 h 186"/>
                <a:gd name="T62" fmla="*/ 75 w 101"/>
                <a:gd name="T63" fmla="*/ 9 h 186"/>
                <a:gd name="T64" fmla="*/ 54 w 101"/>
                <a:gd name="T65" fmla="*/ 71 h 186"/>
                <a:gd name="T66" fmla="*/ 54 w 101"/>
                <a:gd name="T67" fmla="*/ 71 h 186"/>
                <a:gd name="T68" fmla="*/ 54 w 101"/>
                <a:gd name="T69" fmla="*/ 72 h 186"/>
                <a:gd name="T70" fmla="*/ 58 w 101"/>
                <a:gd name="T71" fmla="*/ 76 h 186"/>
                <a:gd name="T72" fmla="*/ 90 w 101"/>
                <a:gd name="T73" fmla="*/ 76 h 186"/>
                <a:gd name="T74" fmla="*/ 45 w 101"/>
                <a:gd name="T75" fmla="*/ 1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86">
                  <a:moveTo>
                    <a:pt x="101" y="72"/>
                  </a:moveTo>
                  <a:cubicBezTo>
                    <a:pt x="101" y="70"/>
                    <a:pt x="100" y="68"/>
                    <a:pt x="97" y="68"/>
                  </a:cubicBezTo>
                  <a:cubicBezTo>
                    <a:pt x="64" y="68"/>
                    <a:pt x="64" y="68"/>
                    <a:pt x="64" y="68"/>
                  </a:cubicBezTo>
                  <a:cubicBezTo>
                    <a:pt x="84" y="6"/>
                    <a:pt x="84" y="6"/>
                    <a:pt x="84" y="6"/>
                  </a:cubicBezTo>
                  <a:cubicBezTo>
                    <a:pt x="84" y="6"/>
                    <a:pt x="84" y="6"/>
                    <a:pt x="84" y="6"/>
                  </a:cubicBezTo>
                  <a:cubicBezTo>
                    <a:pt x="84" y="5"/>
                    <a:pt x="85" y="5"/>
                    <a:pt x="85" y="4"/>
                  </a:cubicBezTo>
                  <a:cubicBezTo>
                    <a:pt x="85" y="2"/>
                    <a:pt x="83" y="0"/>
                    <a:pt x="80" y="0"/>
                  </a:cubicBezTo>
                  <a:cubicBezTo>
                    <a:pt x="38" y="0"/>
                    <a:pt x="38" y="0"/>
                    <a:pt x="38" y="0"/>
                  </a:cubicBezTo>
                  <a:cubicBezTo>
                    <a:pt x="36" y="0"/>
                    <a:pt x="35" y="1"/>
                    <a:pt x="34" y="3"/>
                  </a:cubicBezTo>
                  <a:cubicBezTo>
                    <a:pt x="34" y="3"/>
                    <a:pt x="34" y="3"/>
                    <a:pt x="34" y="3"/>
                  </a:cubicBezTo>
                  <a:cubicBezTo>
                    <a:pt x="0" y="104"/>
                    <a:pt x="0" y="104"/>
                    <a:pt x="0" y="104"/>
                  </a:cubicBezTo>
                  <a:cubicBezTo>
                    <a:pt x="0" y="104"/>
                    <a:pt x="0" y="104"/>
                    <a:pt x="0" y="104"/>
                  </a:cubicBezTo>
                  <a:cubicBezTo>
                    <a:pt x="0" y="105"/>
                    <a:pt x="0" y="105"/>
                    <a:pt x="0" y="106"/>
                  </a:cubicBezTo>
                  <a:cubicBezTo>
                    <a:pt x="0" y="108"/>
                    <a:pt x="2" y="110"/>
                    <a:pt x="4" y="110"/>
                  </a:cubicBezTo>
                  <a:cubicBezTo>
                    <a:pt x="42" y="110"/>
                    <a:pt x="42" y="110"/>
                    <a:pt x="42" y="110"/>
                  </a:cubicBezTo>
                  <a:cubicBezTo>
                    <a:pt x="34" y="181"/>
                    <a:pt x="34" y="181"/>
                    <a:pt x="34" y="181"/>
                  </a:cubicBezTo>
                  <a:cubicBezTo>
                    <a:pt x="34" y="181"/>
                    <a:pt x="34" y="181"/>
                    <a:pt x="34" y="181"/>
                  </a:cubicBezTo>
                  <a:cubicBezTo>
                    <a:pt x="34" y="181"/>
                    <a:pt x="34" y="181"/>
                    <a:pt x="34" y="182"/>
                  </a:cubicBezTo>
                  <a:cubicBezTo>
                    <a:pt x="34" y="184"/>
                    <a:pt x="36" y="186"/>
                    <a:pt x="38" y="186"/>
                  </a:cubicBezTo>
                  <a:cubicBezTo>
                    <a:pt x="40" y="186"/>
                    <a:pt x="41" y="185"/>
                    <a:pt x="42" y="183"/>
                  </a:cubicBezTo>
                  <a:cubicBezTo>
                    <a:pt x="42" y="183"/>
                    <a:pt x="42" y="183"/>
                    <a:pt x="42" y="183"/>
                  </a:cubicBezTo>
                  <a:cubicBezTo>
                    <a:pt x="101" y="74"/>
                    <a:pt x="101" y="74"/>
                    <a:pt x="101" y="74"/>
                  </a:cubicBezTo>
                  <a:cubicBezTo>
                    <a:pt x="101" y="74"/>
                    <a:pt x="101" y="74"/>
                    <a:pt x="101" y="74"/>
                  </a:cubicBezTo>
                  <a:cubicBezTo>
                    <a:pt x="101" y="73"/>
                    <a:pt x="101" y="73"/>
                    <a:pt x="101" y="72"/>
                  </a:cubicBezTo>
                  <a:close/>
                  <a:moveTo>
                    <a:pt x="45" y="160"/>
                  </a:moveTo>
                  <a:cubicBezTo>
                    <a:pt x="51" y="106"/>
                    <a:pt x="51" y="106"/>
                    <a:pt x="51" y="106"/>
                  </a:cubicBezTo>
                  <a:cubicBezTo>
                    <a:pt x="51" y="106"/>
                    <a:pt x="51" y="106"/>
                    <a:pt x="51" y="106"/>
                  </a:cubicBezTo>
                  <a:cubicBezTo>
                    <a:pt x="51" y="106"/>
                    <a:pt x="51" y="106"/>
                    <a:pt x="51" y="106"/>
                  </a:cubicBezTo>
                  <a:cubicBezTo>
                    <a:pt x="51" y="103"/>
                    <a:pt x="49" y="101"/>
                    <a:pt x="47" y="101"/>
                  </a:cubicBezTo>
                  <a:cubicBezTo>
                    <a:pt x="10" y="101"/>
                    <a:pt x="10" y="101"/>
                    <a:pt x="10" y="101"/>
                  </a:cubicBezTo>
                  <a:cubicBezTo>
                    <a:pt x="41" y="9"/>
                    <a:pt x="41" y="9"/>
                    <a:pt x="41" y="9"/>
                  </a:cubicBezTo>
                  <a:cubicBezTo>
                    <a:pt x="75" y="9"/>
                    <a:pt x="75" y="9"/>
                    <a:pt x="75" y="9"/>
                  </a:cubicBezTo>
                  <a:cubicBezTo>
                    <a:pt x="54" y="71"/>
                    <a:pt x="54" y="71"/>
                    <a:pt x="54" y="71"/>
                  </a:cubicBezTo>
                  <a:cubicBezTo>
                    <a:pt x="54" y="71"/>
                    <a:pt x="54" y="71"/>
                    <a:pt x="54" y="71"/>
                  </a:cubicBezTo>
                  <a:cubicBezTo>
                    <a:pt x="54" y="71"/>
                    <a:pt x="54" y="71"/>
                    <a:pt x="54" y="72"/>
                  </a:cubicBezTo>
                  <a:cubicBezTo>
                    <a:pt x="54" y="74"/>
                    <a:pt x="56" y="76"/>
                    <a:pt x="58" y="76"/>
                  </a:cubicBezTo>
                  <a:cubicBezTo>
                    <a:pt x="90" y="76"/>
                    <a:pt x="90" y="76"/>
                    <a:pt x="90" y="76"/>
                  </a:cubicBezTo>
                  <a:lnTo>
                    <a:pt x="45" y="160"/>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6" name="Group 35">
            <a:extLst>
              <a:ext uri="{FF2B5EF4-FFF2-40B4-BE49-F238E27FC236}">
                <a16:creationId xmlns:a16="http://schemas.microsoft.com/office/drawing/2014/main" id="{DB9F7216-AC6F-4CAF-9633-72242DD8C4FF}"/>
              </a:ext>
            </a:extLst>
          </p:cNvPr>
          <p:cNvGrpSpPr/>
          <p:nvPr/>
        </p:nvGrpSpPr>
        <p:grpSpPr>
          <a:xfrm>
            <a:off x="4788430" y="1876674"/>
            <a:ext cx="1538817" cy="3637433"/>
            <a:chOff x="5691615" y="1876674"/>
            <a:chExt cx="1538817" cy="3637433"/>
          </a:xfrm>
        </p:grpSpPr>
        <p:sp>
          <p:nvSpPr>
            <p:cNvPr id="20" name="Oval 19">
              <a:extLst>
                <a:ext uri="{FF2B5EF4-FFF2-40B4-BE49-F238E27FC236}">
                  <a16:creationId xmlns:a16="http://schemas.microsoft.com/office/drawing/2014/main" id="{4AEBDFF5-3C0F-4F1A-BA21-9220E8599D50}"/>
                </a:ext>
              </a:extLst>
            </p:cNvPr>
            <p:cNvSpPr/>
            <p:nvPr/>
          </p:nvSpPr>
          <p:spPr>
            <a:xfrm>
              <a:off x="5880372" y="4360512"/>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A1DBE25-6829-4099-B2C5-CA7348FFDEF9}"/>
                </a:ext>
              </a:extLst>
            </p:cNvPr>
            <p:cNvCxnSpPr>
              <a:cxnSpLocks/>
            </p:cNvCxnSpPr>
            <p:nvPr/>
          </p:nvCxnSpPr>
          <p:spPr>
            <a:xfrm flipV="1">
              <a:off x="6461023"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AA37DCC-BF5E-4E02-9A6B-E04D6B445B94}"/>
                </a:ext>
              </a:extLst>
            </p:cNvPr>
            <p:cNvSpPr txBox="1"/>
            <p:nvPr/>
          </p:nvSpPr>
          <p:spPr>
            <a:xfrm>
              <a:off x="5691615" y="1876674"/>
              <a:ext cx="1538817" cy="1331134"/>
            </a:xfrm>
            <a:prstGeom prst="rect">
              <a:avLst/>
            </a:prstGeom>
            <a:noFill/>
          </p:spPr>
          <p:txBody>
            <a:bodyPr wrap="square" rtlCol="0" anchor="b">
              <a:spAutoFit/>
            </a:bodyPr>
            <a:lstStyle/>
            <a:p>
              <a:pPr algn="ctr"/>
              <a:r>
                <a:rPr lang="en-US" sz="1100" b="1" dirty="0">
                  <a:latin typeface="Calibri Light" panose="020F0302020204030204" pitchFamily="34" charset="0"/>
                  <a:ea typeface="Roboto Light" panose="02000000000000000000" pitchFamily="2" charset="0"/>
                </a:rPr>
                <a:t>Model Box </a:t>
              </a:r>
              <a:r>
                <a:rPr lang="en-US" sz="1050" dirty="0">
                  <a:latin typeface="Calibri Light" panose="020F0302020204030204" pitchFamily="34" charset="0"/>
                  <a:ea typeface="Roboto Light" panose="02000000000000000000" pitchFamily="2" charset="0"/>
                </a:rPr>
                <a:t>goes Live!</a:t>
              </a:r>
            </a:p>
            <a:p>
              <a:pPr algn="ctr"/>
              <a:r>
                <a:rPr lang="en-US" sz="1050" dirty="0">
                  <a:latin typeface="Calibri Light" panose="020F0302020204030204" pitchFamily="34" charset="0"/>
                  <a:ea typeface="Roboto Light" panose="02000000000000000000" pitchFamily="2" charset="0"/>
                </a:rPr>
                <a:t>Initial new models:</a:t>
              </a:r>
            </a:p>
            <a:p>
              <a:pPr marL="341313" indent="120650">
                <a:buFont typeface="Arial" panose="020B0604020202020204" pitchFamily="34" charset="0"/>
                <a:buChar char="•"/>
              </a:pPr>
              <a:r>
                <a:rPr lang="en-US" sz="1050" dirty="0">
                  <a:latin typeface="Calibri Light" panose="020F0302020204030204" pitchFamily="34" charset="0"/>
                  <a:ea typeface="Roboto Light" panose="02000000000000000000" pitchFamily="2" charset="0"/>
                </a:rPr>
                <a:t>Clustering</a:t>
              </a:r>
            </a:p>
            <a:p>
              <a:pPr marL="341313" indent="120650">
                <a:buFont typeface="Arial" panose="020B0604020202020204" pitchFamily="34" charset="0"/>
                <a:buChar char="•"/>
              </a:pPr>
              <a:r>
                <a:rPr lang="en-US" sz="1050" dirty="0">
                  <a:latin typeface="Calibri Light" panose="020F0302020204030204" pitchFamily="34" charset="0"/>
                  <a:ea typeface="Roboto Light" panose="02000000000000000000" pitchFamily="2" charset="0"/>
                </a:rPr>
                <a:t>Basic Forecasting (incl. PPT slides)</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4"/>
                  </a:solidFill>
                  <a:latin typeface="Raleway" panose="020B0003030101060003" pitchFamily="34" charset="0"/>
                </a:rPr>
                <a:t>Feb 2020</a:t>
              </a:r>
              <a:endParaRPr lang="en-US" sz="800" b="1" dirty="0">
                <a:solidFill>
                  <a:schemeClr val="accent4"/>
                </a:solidFill>
                <a:latin typeface="Raleway" panose="020B0003030101060003" pitchFamily="34" charset="0"/>
              </a:endParaRPr>
            </a:p>
          </p:txBody>
        </p:sp>
        <p:sp>
          <p:nvSpPr>
            <p:cNvPr id="32" name="Freeform 169">
              <a:extLst>
                <a:ext uri="{FF2B5EF4-FFF2-40B4-BE49-F238E27FC236}">
                  <a16:creationId xmlns:a16="http://schemas.microsoft.com/office/drawing/2014/main" id="{8A4C5828-746E-4B7C-9F19-E3A3D2B47983}"/>
                </a:ext>
              </a:extLst>
            </p:cNvPr>
            <p:cNvSpPr>
              <a:spLocks noEditPoints="1"/>
            </p:cNvSpPr>
            <p:nvPr/>
          </p:nvSpPr>
          <p:spPr bwMode="auto">
            <a:xfrm>
              <a:off x="6286860" y="4716958"/>
              <a:ext cx="348327" cy="416152"/>
            </a:xfrm>
            <a:custGeom>
              <a:avLst/>
              <a:gdLst>
                <a:gd name="T0" fmla="*/ 152 w 152"/>
                <a:gd name="T1" fmla="*/ 131 h 186"/>
                <a:gd name="T2" fmla="*/ 118 w 152"/>
                <a:gd name="T3" fmla="*/ 59 h 186"/>
                <a:gd name="T4" fmla="*/ 92 w 152"/>
                <a:gd name="T5" fmla="*/ 20 h 186"/>
                <a:gd name="T6" fmla="*/ 92 w 152"/>
                <a:gd name="T7" fmla="*/ 17 h 186"/>
                <a:gd name="T8" fmla="*/ 76 w 152"/>
                <a:gd name="T9" fmla="*/ 0 h 186"/>
                <a:gd name="T10" fmla="*/ 59 w 152"/>
                <a:gd name="T11" fmla="*/ 17 h 186"/>
                <a:gd name="T12" fmla="*/ 59 w 152"/>
                <a:gd name="T13" fmla="*/ 20 h 186"/>
                <a:gd name="T14" fmla="*/ 33 w 152"/>
                <a:gd name="T15" fmla="*/ 59 h 186"/>
                <a:gd name="T16" fmla="*/ 0 w 152"/>
                <a:gd name="T17" fmla="*/ 131 h 186"/>
                <a:gd name="T18" fmla="*/ 50 w 152"/>
                <a:gd name="T19" fmla="*/ 159 h 186"/>
                <a:gd name="T20" fmla="*/ 50 w 152"/>
                <a:gd name="T21" fmla="*/ 161 h 186"/>
                <a:gd name="T22" fmla="*/ 76 w 152"/>
                <a:gd name="T23" fmla="*/ 186 h 186"/>
                <a:gd name="T24" fmla="*/ 101 w 152"/>
                <a:gd name="T25" fmla="*/ 161 h 186"/>
                <a:gd name="T26" fmla="*/ 101 w 152"/>
                <a:gd name="T27" fmla="*/ 159 h 186"/>
                <a:gd name="T28" fmla="*/ 152 w 152"/>
                <a:gd name="T29" fmla="*/ 131 h 186"/>
                <a:gd name="T30" fmla="*/ 76 w 152"/>
                <a:gd name="T31" fmla="*/ 9 h 186"/>
                <a:gd name="T32" fmla="*/ 84 w 152"/>
                <a:gd name="T33" fmla="*/ 17 h 186"/>
                <a:gd name="T34" fmla="*/ 76 w 152"/>
                <a:gd name="T35" fmla="*/ 26 h 186"/>
                <a:gd name="T36" fmla="*/ 67 w 152"/>
                <a:gd name="T37" fmla="*/ 17 h 186"/>
                <a:gd name="T38" fmla="*/ 76 w 152"/>
                <a:gd name="T39" fmla="*/ 9 h 186"/>
                <a:gd name="T40" fmla="*/ 20 w 152"/>
                <a:gd name="T41" fmla="*/ 108 h 186"/>
                <a:gd name="T42" fmla="*/ 42 w 152"/>
                <a:gd name="T43" fmla="*/ 59 h 186"/>
                <a:gd name="T44" fmla="*/ 63 w 152"/>
                <a:gd name="T45" fmla="*/ 28 h 186"/>
                <a:gd name="T46" fmla="*/ 76 w 152"/>
                <a:gd name="T47" fmla="*/ 34 h 186"/>
                <a:gd name="T48" fmla="*/ 88 w 152"/>
                <a:gd name="T49" fmla="*/ 28 h 186"/>
                <a:gd name="T50" fmla="*/ 109 w 152"/>
                <a:gd name="T51" fmla="*/ 59 h 186"/>
                <a:gd name="T52" fmla="*/ 131 w 152"/>
                <a:gd name="T53" fmla="*/ 108 h 186"/>
                <a:gd name="T54" fmla="*/ 136 w 152"/>
                <a:gd name="T55" fmla="*/ 113 h 186"/>
                <a:gd name="T56" fmla="*/ 76 w 152"/>
                <a:gd name="T57" fmla="*/ 127 h 186"/>
                <a:gd name="T58" fmla="*/ 15 w 152"/>
                <a:gd name="T59" fmla="*/ 114 h 186"/>
                <a:gd name="T60" fmla="*/ 20 w 152"/>
                <a:gd name="T61" fmla="*/ 108 h 186"/>
                <a:gd name="T62" fmla="*/ 76 w 152"/>
                <a:gd name="T63" fmla="*/ 177 h 186"/>
                <a:gd name="T64" fmla="*/ 59 w 152"/>
                <a:gd name="T65" fmla="*/ 161 h 186"/>
                <a:gd name="T66" fmla="*/ 59 w 152"/>
                <a:gd name="T67" fmla="*/ 160 h 186"/>
                <a:gd name="T68" fmla="*/ 76 w 152"/>
                <a:gd name="T69" fmla="*/ 161 h 186"/>
                <a:gd name="T70" fmla="*/ 92 w 152"/>
                <a:gd name="T71" fmla="*/ 160 h 186"/>
                <a:gd name="T72" fmla="*/ 92 w 152"/>
                <a:gd name="T73" fmla="*/ 161 h 186"/>
                <a:gd name="T74" fmla="*/ 76 w 152"/>
                <a:gd name="T75" fmla="*/ 177 h 186"/>
                <a:gd name="T76" fmla="*/ 76 w 152"/>
                <a:gd name="T77" fmla="*/ 152 h 186"/>
                <a:gd name="T78" fmla="*/ 8 w 152"/>
                <a:gd name="T79" fmla="*/ 131 h 186"/>
                <a:gd name="T80" fmla="*/ 11 w 152"/>
                <a:gd name="T81" fmla="*/ 120 h 186"/>
                <a:gd name="T82" fmla="*/ 76 w 152"/>
                <a:gd name="T83" fmla="*/ 135 h 186"/>
                <a:gd name="T84" fmla="*/ 140 w 152"/>
                <a:gd name="T85" fmla="*/ 120 h 186"/>
                <a:gd name="T86" fmla="*/ 143 w 152"/>
                <a:gd name="T87" fmla="*/ 131 h 186"/>
                <a:gd name="T88" fmla="*/ 76 w 152"/>
                <a:gd name="T89"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86">
                  <a:moveTo>
                    <a:pt x="152" y="131"/>
                  </a:moveTo>
                  <a:cubicBezTo>
                    <a:pt x="152" y="101"/>
                    <a:pt x="118" y="101"/>
                    <a:pt x="118" y="59"/>
                  </a:cubicBezTo>
                  <a:cubicBezTo>
                    <a:pt x="118" y="42"/>
                    <a:pt x="107" y="27"/>
                    <a:pt x="92" y="20"/>
                  </a:cubicBezTo>
                  <a:cubicBezTo>
                    <a:pt x="92" y="19"/>
                    <a:pt x="92" y="18"/>
                    <a:pt x="92" y="17"/>
                  </a:cubicBezTo>
                  <a:cubicBezTo>
                    <a:pt x="92" y="8"/>
                    <a:pt x="85" y="0"/>
                    <a:pt x="76" y="0"/>
                  </a:cubicBezTo>
                  <a:cubicBezTo>
                    <a:pt x="66" y="0"/>
                    <a:pt x="59" y="8"/>
                    <a:pt x="59" y="17"/>
                  </a:cubicBezTo>
                  <a:cubicBezTo>
                    <a:pt x="59" y="18"/>
                    <a:pt x="59" y="19"/>
                    <a:pt x="59" y="20"/>
                  </a:cubicBezTo>
                  <a:cubicBezTo>
                    <a:pt x="44" y="27"/>
                    <a:pt x="33" y="42"/>
                    <a:pt x="33" y="59"/>
                  </a:cubicBezTo>
                  <a:cubicBezTo>
                    <a:pt x="33" y="101"/>
                    <a:pt x="0" y="101"/>
                    <a:pt x="0" y="131"/>
                  </a:cubicBezTo>
                  <a:cubicBezTo>
                    <a:pt x="0" y="144"/>
                    <a:pt x="21" y="155"/>
                    <a:pt x="50" y="159"/>
                  </a:cubicBezTo>
                  <a:cubicBezTo>
                    <a:pt x="50" y="159"/>
                    <a:pt x="50" y="160"/>
                    <a:pt x="50" y="161"/>
                  </a:cubicBezTo>
                  <a:cubicBezTo>
                    <a:pt x="50" y="174"/>
                    <a:pt x="62" y="186"/>
                    <a:pt x="76" y="186"/>
                  </a:cubicBezTo>
                  <a:cubicBezTo>
                    <a:pt x="90" y="186"/>
                    <a:pt x="101" y="174"/>
                    <a:pt x="101" y="161"/>
                  </a:cubicBezTo>
                  <a:cubicBezTo>
                    <a:pt x="101" y="160"/>
                    <a:pt x="101" y="159"/>
                    <a:pt x="101" y="159"/>
                  </a:cubicBezTo>
                  <a:cubicBezTo>
                    <a:pt x="130" y="155"/>
                    <a:pt x="152" y="144"/>
                    <a:pt x="152" y="131"/>
                  </a:cubicBezTo>
                  <a:close/>
                  <a:moveTo>
                    <a:pt x="76" y="9"/>
                  </a:moveTo>
                  <a:cubicBezTo>
                    <a:pt x="80" y="9"/>
                    <a:pt x="84" y="12"/>
                    <a:pt x="84" y="17"/>
                  </a:cubicBezTo>
                  <a:cubicBezTo>
                    <a:pt x="84" y="22"/>
                    <a:pt x="80" y="26"/>
                    <a:pt x="76" y="26"/>
                  </a:cubicBezTo>
                  <a:cubicBezTo>
                    <a:pt x="71" y="26"/>
                    <a:pt x="67" y="22"/>
                    <a:pt x="67" y="17"/>
                  </a:cubicBezTo>
                  <a:cubicBezTo>
                    <a:pt x="67" y="12"/>
                    <a:pt x="71" y="9"/>
                    <a:pt x="76" y="9"/>
                  </a:cubicBezTo>
                  <a:close/>
                  <a:moveTo>
                    <a:pt x="20" y="108"/>
                  </a:moveTo>
                  <a:cubicBezTo>
                    <a:pt x="30" y="98"/>
                    <a:pt x="42" y="86"/>
                    <a:pt x="42" y="59"/>
                  </a:cubicBezTo>
                  <a:cubicBezTo>
                    <a:pt x="42" y="45"/>
                    <a:pt x="51" y="33"/>
                    <a:pt x="63" y="28"/>
                  </a:cubicBezTo>
                  <a:cubicBezTo>
                    <a:pt x="66" y="32"/>
                    <a:pt x="70" y="34"/>
                    <a:pt x="76" y="34"/>
                  </a:cubicBezTo>
                  <a:cubicBezTo>
                    <a:pt x="81" y="34"/>
                    <a:pt x="85" y="32"/>
                    <a:pt x="88" y="28"/>
                  </a:cubicBezTo>
                  <a:cubicBezTo>
                    <a:pt x="101" y="33"/>
                    <a:pt x="109" y="45"/>
                    <a:pt x="109" y="59"/>
                  </a:cubicBezTo>
                  <a:cubicBezTo>
                    <a:pt x="109" y="86"/>
                    <a:pt x="121" y="98"/>
                    <a:pt x="131" y="108"/>
                  </a:cubicBezTo>
                  <a:cubicBezTo>
                    <a:pt x="133" y="110"/>
                    <a:pt x="134" y="112"/>
                    <a:pt x="136" y="113"/>
                  </a:cubicBezTo>
                  <a:cubicBezTo>
                    <a:pt x="128" y="121"/>
                    <a:pt x="104" y="127"/>
                    <a:pt x="76" y="127"/>
                  </a:cubicBezTo>
                  <a:cubicBezTo>
                    <a:pt x="47" y="127"/>
                    <a:pt x="23" y="121"/>
                    <a:pt x="15" y="114"/>
                  </a:cubicBezTo>
                  <a:cubicBezTo>
                    <a:pt x="17" y="112"/>
                    <a:pt x="19" y="110"/>
                    <a:pt x="20" y="108"/>
                  </a:cubicBezTo>
                  <a:close/>
                  <a:moveTo>
                    <a:pt x="76" y="177"/>
                  </a:moveTo>
                  <a:cubicBezTo>
                    <a:pt x="66" y="177"/>
                    <a:pt x="59" y="170"/>
                    <a:pt x="59" y="161"/>
                  </a:cubicBezTo>
                  <a:cubicBezTo>
                    <a:pt x="59" y="160"/>
                    <a:pt x="59" y="160"/>
                    <a:pt x="59" y="160"/>
                  </a:cubicBezTo>
                  <a:cubicBezTo>
                    <a:pt x="64" y="160"/>
                    <a:pt x="70" y="161"/>
                    <a:pt x="76" y="161"/>
                  </a:cubicBezTo>
                  <a:cubicBezTo>
                    <a:pt x="81" y="161"/>
                    <a:pt x="87" y="160"/>
                    <a:pt x="92" y="160"/>
                  </a:cubicBezTo>
                  <a:cubicBezTo>
                    <a:pt x="92" y="160"/>
                    <a:pt x="92" y="160"/>
                    <a:pt x="92" y="161"/>
                  </a:cubicBezTo>
                  <a:cubicBezTo>
                    <a:pt x="92" y="170"/>
                    <a:pt x="85" y="177"/>
                    <a:pt x="76" y="177"/>
                  </a:cubicBezTo>
                  <a:close/>
                  <a:moveTo>
                    <a:pt x="76" y="152"/>
                  </a:moveTo>
                  <a:cubicBezTo>
                    <a:pt x="32" y="152"/>
                    <a:pt x="8" y="138"/>
                    <a:pt x="8" y="131"/>
                  </a:cubicBezTo>
                  <a:cubicBezTo>
                    <a:pt x="8" y="126"/>
                    <a:pt x="9" y="123"/>
                    <a:pt x="11" y="120"/>
                  </a:cubicBezTo>
                  <a:cubicBezTo>
                    <a:pt x="23" y="129"/>
                    <a:pt x="47" y="135"/>
                    <a:pt x="76" y="135"/>
                  </a:cubicBezTo>
                  <a:cubicBezTo>
                    <a:pt x="104" y="135"/>
                    <a:pt x="129" y="129"/>
                    <a:pt x="140" y="120"/>
                  </a:cubicBezTo>
                  <a:cubicBezTo>
                    <a:pt x="142" y="123"/>
                    <a:pt x="143" y="126"/>
                    <a:pt x="143" y="131"/>
                  </a:cubicBezTo>
                  <a:cubicBezTo>
                    <a:pt x="143" y="138"/>
                    <a:pt x="119" y="152"/>
                    <a:pt x="76" y="152"/>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5" name="Group 34">
            <a:extLst>
              <a:ext uri="{FF2B5EF4-FFF2-40B4-BE49-F238E27FC236}">
                <a16:creationId xmlns:a16="http://schemas.microsoft.com/office/drawing/2014/main" id="{8AADE168-38AB-4B15-B2C3-594739882F4A}"/>
              </a:ext>
            </a:extLst>
          </p:cNvPr>
          <p:cNvGrpSpPr/>
          <p:nvPr/>
        </p:nvGrpSpPr>
        <p:grpSpPr>
          <a:xfrm>
            <a:off x="6075790" y="1319876"/>
            <a:ext cx="1607775" cy="3290134"/>
            <a:chOff x="7158183" y="1319876"/>
            <a:chExt cx="1607775" cy="3290134"/>
          </a:xfrm>
        </p:grpSpPr>
        <p:sp>
          <p:nvSpPr>
            <p:cNvPr id="23" name="Oval 22">
              <a:extLst>
                <a:ext uri="{FF2B5EF4-FFF2-40B4-BE49-F238E27FC236}">
                  <a16:creationId xmlns:a16="http://schemas.microsoft.com/office/drawing/2014/main" id="{31404BC9-9B1F-442A-B128-F505458992A2}"/>
                </a:ext>
              </a:extLst>
            </p:cNvPr>
            <p:cNvSpPr/>
            <p:nvPr/>
          </p:nvSpPr>
          <p:spPr>
            <a:xfrm>
              <a:off x="7381419" y="1319876"/>
              <a:ext cx="1161302" cy="1153595"/>
            </a:xfrm>
            <a:prstGeom prst="ellipse">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E76B45E-8A88-4658-8D88-C4D9FEEB3D34}"/>
                </a:ext>
              </a:extLst>
            </p:cNvPr>
            <p:cNvSpPr txBox="1"/>
            <p:nvPr/>
          </p:nvSpPr>
          <p:spPr>
            <a:xfrm>
              <a:off x="7158183" y="3771319"/>
              <a:ext cx="1607775" cy="838691"/>
            </a:xfrm>
            <a:prstGeom prst="rect">
              <a:avLst/>
            </a:prstGeom>
            <a:noFill/>
          </p:spPr>
          <p:txBody>
            <a:bodyPr wrap="square" rtlCol="0">
              <a:spAutoFit/>
            </a:bodyPr>
            <a:lstStyle/>
            <a:p>
              <a:pPr algn="ctr"/>
              <a:r>
                <a:rPr lang="en-US" sz="1200" b="1" dirty="0">
                  <a:solidFill>
                    <a:schemeClr val="accent5"/>
                  </a:solidFill>
                  <a:latin typeface="Raleway" panose="020B0003030101060003" pitchFamily="34" charset="0"/>
                </a:rPr>
                <a:t>Jul 2020</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COVID-informed Forecasting model released</a:t>
              </a:r>
            </a:p>
          </p:txBody>
        </p:sp>
        <p:cxnSp>
          <p:nvCxnSpPr>
            <p:cNvPr id="25" name="Straight Connector 24">
              <a:extLst>
                <a:ext uri="{FF2B5EF4-FFF2-40B4-BE49-F238E27FC236}">
                  <a16:creationId xmlns:a16="http://schemas.microsoft.com/office/drawing/2014/main" id="{C682ACBC-C5DA-4325-9336-D3B556BCAA5B}"/>
                </a:ext>
              </a:extLst>
            </p:cNvPr>
            <p:cNvCxnSpPr>
              <a:cxnSpLocks/>
            </p:cNvCxnSpPr>
            <p:nvPr/>
          </p:nvCxnSpPr>
          <p:spPr>
            <a:xfrm flipV="1">
              <a:off x="7962070"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3" name="Freeform 170">
              <a:extLst>
                <a:ext uri="{FF2B5EF4-FFF2-40B4-BE49-F238E27FC236}">
                  <a16:creationId xmlns:a16="http://schemas.microsoft.com/office/drawing/2014/main" id="{85B7A172-898E-4202-9D62-9C1055FFEE0E}"/>
                </a:ext>
              </a:extLst>
            </p:cNvPr>
            <p:cNvSpPr>
              <a:spLocks noEditPoints="1"/>
            </p:cNvSpPr>
            <p:nvPr/>
          </p:nvSpPr>
          <p:spPr bwMode="auto">
            <a:xfrm>
              <a:off x="7749553" y="1704149"/>
              <a:ext cx="425035" cy="416152"/>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49" name="Group 48">
            <a:extLst>
              <a:ext uri="{FF2B5EF4-FFF2-40B4-BE49-F238E27FC236}">
                <a16:creationId xmlns:a16="http://schemas.microsoft.com/office/drawing/2014/main" id="{D2C0D148-258E-401B-9C28-DDD541CD2A80}"/>
              </a:ext>
            </a:extLst>
          </p:cNvPr>
          <p:cNvGrpSpPr/>
          <p:nvPr/>
        </p:nvGrpSpPr>
        <p:grpSpPr>
          <a:xfrm>
            <a:off x="3432112" y="1319876"/>
            <a:ext cx="1607775" cy="3590216"/>
            <a:chOff x="3432112" y="1319876"/>
            <a:chExt cx="1607775" cy="3590216"/>
          </a:xfrm>
        </p:grpSpPr>
        <p:grpSp>
          <p:nvGrpSpPr>
            <p:cNvPr id="37" name="Group 36">
              <a:extLst>
                <a:ext uri="{FF2B5EF4-FFF2-40B4-BE49-F238E27FC236}">
                  <a16:creationId xmlns:a16="http://schemas.microsoft.com/office/drawing/2014/main" id="{BE589B49-87D0-44E7-B498-C64EF50C4709}"/>
                </a:ext>
              </a:extLst>
            </p:cNvPr>
            <p:cNvGrpSpPr/>
            <p:nvPr/>
          </p:nvGrpSpPr>
          <p:grpSpPr>
            <a:xfrm>
              <a:off x="3432112" y="1319876"/>
              <a:ext cx="1607775" cy="3590216"/>
              <a:chOff x="4189490" y="1319876"/>
              <a:chExt cx="1607775" cy="3590216"/>
            </a:xfrm>
          </p:grpSpPr>
          <p:sp>
            <p:nvSpPr>
              <p:cNvPr id="17" name="Oval 16">
                <a:extLst>
                  <a:ext uri="{FF2B5EF4-FFF2-40B4-BE49-F238E27FC236}">
                    <a16:creationId xmlns:a16="http://schemas.microsoft.com/office/drawing/2014/main" id="{5E6A63B7-5109-4294-AAD8-9E0D3049062F}"/>
                  </a:ext>
                </a:extLst>
              </p:cNvPr>
              <p:cNvSpPr/>
              <p:nvPr/>
            </p:nvSpPr>
            <p:spPr>
              <a:xfrm>
                <a:off x="4412726" y="1319876"/>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CE006DB-53EA-4D65-9A9A-95200C6E4B13}"/>
                  </a:ext>
                </a:extLst>
              </p:cNvPr>
              <p:cNvSpPr txBox="1"/>
              <p:nvPr/>
            </p:nvSpPr>
            <p:spPr>
              <a:xfrm>
                <a:off x="4189490" y="3771319"/>
                <a:ext cx="1607775" cy="1138773"/>
              </a:xfrm>
              <a:prstGeom prst="rect">
                <a:avLst/>
              </a:prstGeom>
              <a:noFill/>
            </p:spPr>
            <p:txBody>
              <a:bodyPr wrap="square" rtlCol="0">
                <a:spAutoFit/>
              </a:bodyPr>
              <a:lstStyle/>
              <a:p>
                <a:pPr algn="ctr"/>
                <a:r>
                  <a:rPr lang="en-US" sz="1200" b="1" dirty="0">
                    <a:solidFill>
                      <a:schemeClr val="accent3"/>
                    </a:solidFill>
                    <a:latin typeface="Raleway" panose="020B0003030101060003" pitchFamily="34" charset="0"/>
                  </a:rPr>
                  <a:t>Jun 2019</a:t>
                </a:r>
                <a:endParaRPr lang="en-US" sz="900" b="1" dirty="0">
                  <a:solidFill>
                    <a:schemeClr val="accent3"/>
                  </a:solidFill>
                  <a:latin typeface="Raleway" panose="020B0003030101060003" pitchFamily="34" charset="0"/>
                </a:endParaRP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Current iteration start:</a:t>
                </a:r>
              </a:p>
              <a:p>
                <a:pPr algn="ctr"/>
                <a:r>
                  <a:rPr lang="en-US" sz="1050" dirty="0">
                    <a:latin typeface="Calibri Light" panose="020F0302020204030204" pitchFamily="34" charset="0"/>
                    <a:ea typeface="Roboto Light" panose="02000000000000000000" pitchFamily="2" charset="0"/>
                  </a:rPr>
                  <a:t>New Model Box UI – introducing custom models' upload</a:t>
                </a:r>
              </a:p>
              <a:p>
                <a:pPr algn="ctr"/>
                <a:endParaRPr lang="en-US" sz="900" dirty="0">
                  <a:solidFill>
                    <a:schemeClr val="bg1">
                      <a:lumMod val="65000"/>
                    </a:schemeClr>
                  </a:solidFill>
                  <a:latin typeface="Calibri Light" panose="020F0302020204030204" pitchFamily="34" charset="0"/>
                  <a:ea typeface="Roboto Light" panose="02000000000000000000" pitchFamily="2" charset="0"/>
                </a:endParaRPr>
              </a:p>
            </p:txBody>
          </p:sp>
          <p:cxnSp>
            <p:nvCxnSpPr>
              <p:cNvPr id="19" name="Straight Connector 18">
                <a:extLst>
                  <a:ext uri="{FF2B5EF4-FFF2-40B4-BE49-F238E27FC236}">
                    <a16:creationId xmlns:a16="http://schemas.microsoft.com/office/drawing/2014/main" id="{61A51488-4D52-4B3D-8E60-47A8D07FAD46}"/>
                  </a:ext>
                </a:extLst>
              </p:cNvPr>
              <p:cNvCxnSpPr>
                <a:cxnSpLocks/>
              </p:cNvCxnSpPr>
              <p:nvPr/>
            </p:nvCxnSpPr>
            <p:spPr>
              <a:xfrm flipV="1">
                <a:off x="4993377"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6" name="Picture 45">
              <a:extLst>
                <a:ext uri="{FF2B5EF4-FFF2-40B4-BE49-F238E27FC236}">
                  <a16:creationId xmlns:a16="http://schemas.microsoft.com/office/drawing/2014/main" id="{953E4E84-9AF8-48C3-ADC1-4081FF636D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6934" y="1523892"/>
              <a:ext cx="1180261" cy="834391"/>
            </a:xfrm>
            <a:prstGeom prst="rect">
              <a:avLst/>
            </a:prstGeom>
          </p:spPr>
        </p:pic>
      </p:grpSp>
      <p:grpSp>
        <p:nvGrpSpPr>
          <p:cNvPr id="50" name="Group 49">
            <a:extLst>
              <a:ext uri="{FF2B5EF4-FFF2-40B4-BE49-F238E27FC236}">
                <a16:creationId xmlns:a16="http://schemas.microsoft.com/office/drawing/2014/main" id="{FB8DCF66-05FC-4E8A-94CA-2D3C5C3251E9}"/>
              </a:ext>
            </a:extLst>
          </p:cNvPr>
          <p:cNvGrpSpPr/>
          <p:nvPr/>
        </p:nvGrpSpPr>
        <p:grpSpPr>
          <a:xfrm>
            <a:off x="8555319" y="1319876"/>
            <a:ext cx="1607775" cy="3136246"/>
            <a:chOff x="8555319" y="1319876"/>
            <a:chExt cx="1607775" cy="3136246"/>
          </a:xfrm>
        </p:grpSpPr>
        <p:grpSp>
          <p:nvGrpSpPr>
            <p:cNvPr id="39" name="Group 38">
              <a:extLst>
                <a:ext uri="{FF2B5EF4-FFF2-40B4-BE49-F238E27FC236}">
                  <a16:creationId xmlns:a16="http://schemas.microsoft.com/office/drawing/2014/main" id="{06CC8C28-C54F-4A68-955F-23AA38E0352F}"/>
                </a:ext>
              </a:extLst>
            </p:cNvPr>
            <p:cNvGrpSpPr/>
            <p:nvPr/>
          </p:nvGrpSpPr>
          <p:grpSpPr>
            <a:xfrm>
              <a:off x="8555319" y="1319876"/>
              <a:ext cx="1607775" cy="3136246"/>
              <a:chOff x="7158183" y="1319876"/>
              <a:chExt cx="1607775" cy="3136246"/>
            </a:xfrm>
          </p:grpSpPr>
          <p:sp>
            <p:nvSpPr>
              <p:cNvPr id="40" name="Oval 39">
                <a:extLst>
                  <a:ext uri="{FF2B5EF4-FFF2-40B4-BE49-F238E27FC236}">
                    <a16:creationId xmlns:a16="http://schemas.microsoft.com/office/drawing/2014/main" id="{0B8D0F62-2AE3-40A4-96ED-454D4DE25656}"/>
                  </a:ext>
                </a:extLst>
              </p:cNvPr>
              <p:cNvSpPr/>
              <p:nvPr/>
            </p:nvSpPr>
            <p:spPr>
              <a:xfrm>
                <a:off x="7381419" y="1319876"/>
                <a:ext cx="1161302" cy="1153595"/>
              </a:xfrm>
              <a:prstGeom prst="ellipse">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A22150-BAB8-471B-88FB-9F50A90F22E5}"/>
                  </a:ext>
                </a:extLst>
              </p:cNvPr>
              <p:cNvSpPr txBox="1"/>
              <p:nvPr/>
            </p:nvSpPr>
            <p:spPr>
              <a:xfrm>
                <a:off x="7158183" y="3771319"/>
                <a:ext cx="1607775" cy="684803"/>
              </a:xfrm>
              <a:prstGeom prst="rect">
                <a:avLst/>
              </a:prstGeom>
              <a:noFill/>
            </p:spPr>
            <p:txBody>
              <a:bodyPr wrap="square" rtlCol="0">
                <a:spAutoFit/>
              </a:bodyPr>
              <a:lstStyle/>
              <a:p>
                <a:pPr algn="ctr"/>
                <a:r>
                  <a:rPr lang="en-US" sz="1200" b="1" i="1" dirty="0">
                    <a:solidFill>
                      <a:srgbClr val="3F3F3F"/>
                    </a:solidFill>
                    <a:latin typeface="Raleway" panose="020B0003030101060003" pitchFamily="34" charset="0"/>
                  </a:rPr>
                  <a:t>Apr 2021</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100" b="1" dirty="0">
                    <a:latin typeface="Calibri Light" panose="020F0302020204030204" pitchFamily="34" charset="0"/>
                    <a:ea typeface="Roboto Light" panose="02000000000000000000" pitchFamily="2" charset="0"/>
                  </a:rPr>
                  <a:t>Beagle</a:t>
                </a:r>
                <a:r>
                  <a:rPr lang="en-US" sz="1050" dirty="0">
                    <a:latin typeface="Calibri Light" panose="020F0302020204030204" pitchFamily="34" charset="0"/>
                    <a:ea typeface="Roboto Light" panose="02000000000000000000" pitchFamily="2" charset="0"/>
                  </a:rPr>
                  <a:t> Go Live:</a:t>
                </a:r>
              </a:p>
              <a:p>
                <a:pPr algn="ctr"/>
                <a:r>
                  <a:rPr lang="en-US" sz="1050" dirty="0">
                    <a:latin typeface="Calibri Light" panose="020F0302020204030204" pitchFamily="34" charset="0"/>
                    <a:ea typeface="Roboto Light" panose="02000000000000000000" pitchFamily="2" charset="0"/>
                  </a:rPr>
                  <a:t>planned</a:t>
                </a:r>
              </a:p>
            </p:txBody>
          </p:sp>
          <p:cxnSp>
            <p:nvCxnSpPr>
              <p:cNvPr id="42" name="Straight Connector 41">
                <a:extLst>
                  <a:ext uri="{FF2B5EF4-FFF2-40B4-BE49-F238E27FC236}">
                    <a16:creationId xmlns:a16="http://schemas.microsoft.com/office/drawing/2014/main" id="{EC9B672A-2B68-4224-9596-C8B2113E50A2}"/>
                  </a:ext>
                </a:extLst>
              </p:cNvPr>
              <p:cNvCxnSpPr>
                <a:cxnSpLocks/>
              </p:cNvCxnSpPr>
              <p:nvPr/>
            </p:nvCxnSpPr>
            <p:spPr>
              <a:xfrm flipV="1">
                <a:off x="7962070"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8" name="Picture 47">
              <a:extLst>
                <a:ext uri="{FF2B5EF4-FFF2-40B4-BE49-F238E27FC236}">
                  <a16:creationId xmlns:a16="http://schemas.microsoft.com/office/drawing/2014/main" id="{02CFA985-BD03-407B-B3A0-14C0A8C0E714}"/>
                </a:ext>
              </a:extLst>
            </p:cNvPr>
            <p:cNvPicPr>
              <a:picLocks noChangeAspect="1"/>
            </p:cNvPicPr>
            <p:nvPr/>
          </p:nvPicPr>
          <p:blipFill rotWithShape="1">
            <a:blip r:embed="rId3"/>
            <a:srcRect l="1104"/>
            <a:stretch/>
          </p:blipFill>
          <p:spPr>
            <a:xfrm>
              <a:off x="9026525" y="1560836"/>
              <a:ext cx="761794" cy="704745"/>
            </a:xfrm>
            <a:prstGeom prst="rect">
              <a:avLst/>
            </a:prstGeom>
          </p:spPr>
        </p:pic>
      </p:grpSp>
      <p:grpSp>
        <p:nvGrpSpPr>
          <p:cNvPr id="51" name="Group 50">
            <a:extLst>
              <a:ext uri="{FF2B5EF4-FFF2-40B4-BE49-F238E27FC236}">
                <a16:creationId xmlns:a16="http://schemas.microsoft.com/office/drawing/2014/main" id="{37A776DB-5883-4014-8BA8-AD82C04110E0}"/>
              </a:ext>
            </a:extLst>
          </p:cNvPr>
          <p:cNvGrpSpPr/>
          <p:nvPr/>
        </p:nvGrpSpPr>
        <p:grpSpPr>
          <a:xfrm>
            <a:off x="10027506" y="2684588"/>
            <a:ext cx="1374666" cy="2829519"/>
            <a:chOff x="8647161" y="2684588"/>
            <a:chExt cx="1374666" cy="2829519"/>
          </a:xfrm>
        </p:grpSpPr>
        <p:sp>
          <p:nvSpPr>
            <p:cNvPr id="52" name="Oval 51">
              <a:extLst>
                <a:ext uri="{FF2B5EF4-FFF2-40B4-BE49-F238E27FC236}">
                  <a16:creationId xmlns:a16="http://schemas.microsoft.com/office/drawing/2014/main" id="{B4A69DFF-994A-4614-8612-BC833129A21C}"/>
                </a:ext>
              </a:extLst>
            </p:cNvPr>
            <p:cNvSpPr/>
            <p:nvPr/>
          </p:nvSpPr>
          <p:spPr>
            <a:xfrm>
              <a:off x="8753843" y="4360512"/>
              <a:ext cx="1161302" cy="1153595"/>
            </a:xfrm>
            <a:prstGeom prst="ellipse">
              <a:avLst/>
            </a:prstGeom>
            <a:no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14081962-C785-48C5-8EFC-191F21BFE4BB}"/>
                </a:ext>
              </a:extLst>
            </p:cNvPr>
            <p:cNvCxnSpPr>
              <a:cxnSpLocks/>
            </p:cNvCxnSpPr>
            <p:nvPr/>
          </p:nvCxnSpPr>
          <p:spPr>
            <a:xfrm flipV="1">
              <a:off x="9334494"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C922F6D-470D-4AC4-B365-E0AB6A75620D}"/>
                </a:ext>
              </a:extLst>
            </p:cNvPr>
            <p:cNvSpPr txBox="1"/>
            <p:nvPr/>
          </p:nvSpPr>
          <p:spPr>
            <a:xfrm>
              <a:off x="8647161" y="2684588"/>
              <a:ext cx="1374666" cy="523220"/>
            </a:xfrm>
            <a:prstGeom prst="rect">
              <a:avLst/>
            </a:prstGeom>
            <a:noFill/>
          </p:spPr>
          <p:txBody>
            <a:bodyPr wrap="square" rtlCol="0" anchor="b">
              <a:spAutoFit/>
            </a:bodyPr>
            <a:lstStyle/>
            <a:p>
              <a:pPr algn="ctr"/>
              <a:r>
                <a:rPr lang="en-US" sz="1100" b="1" dirty="0">
                  <a:latin typeface="Calibri Light" panose="020F0302020204030204" pitchFamily="34" charset="0"/>
                  <a:ea typeface="Roboto Light" panose="02000000000000000000" pitchFamily="2" charset="0"/>
                </a:rPr>
                <a:t>Observatory</a:t>
              </a:r>
              <a:r>
                <a:rPr lang="en-US" sz="1050" dirty="0">
                  <a:latin typeface="Calibri Light" panose="020F0302020204030204" pitchFamily="34" charset="0"/>
                  <a:ea typeface="Roboto Light" panose="02000000000000000000" pitchFamily="2" charset="0"/>
                </a:rPr>
                <a:t> Go Live</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i="1" dirty="0">
                  <a:solidFill>
                    <a:schemeClr val="accent6"/>
                  </a:solidFill>
                  <a:latin typeface="Raleway" panose="020B0003030101060003" pitchFamily="34" charset="0"/>
                </a:rPr>
                <a:t>H1 2022?</a:t>
              </a:r>
              <a:endParaRPr lang="en-US" sz="800" b="1" i="1" dirty="0">
                <a:solidFill>
                  <a:schemeClr val="accent6"/>
                </a:solidFill>
                <a:latin typeface="Raleway" panose="020B0003030101060003" pitchFamily="34" charset="0"/>
              </a:endParaRPr>
            </a:p>
          </p:txBody>
        </p:sp>
      </p:grpSp>
      <p:pic>
        <p:nvPicPr>
          <p:cNvPr id="57" name="Picture 56" descr="A white puzzle on a black background&#10;&#10;Description automatically generated with medium confidence">
            <a:extLst>
              <a:ext uri="{FF2B5EF4-FFF2-40B4-BE49-F238E27FC236}">
                <a16:creationId xmlns:a16="http://schemas.microsoft.com/office/drawing/2014/main" id="{66F22B99-649D-46A4-B0E9-432478BE1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420" y="4229208"/>
            <a:ext cx="1412783" cy="1412783"/>
          </a:xfrm>
          <a:prstGeom prst="rect">
            <a:avLst/>
          </a:prstGeom>
        </p:spPr>
      </p:pic>
    </p:spTree>
    <p:extLst>
      <p:ext uri="{BB962C8B-B14F-4D97-AF65-F5344CB8AC3E}">
        <p14:creationId xmlns:p14="http://schemas.microsoft.com/office/powerpoint/2010/main" val="22587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llout: Right Arrow 1">
            <a:extLst>
              <a:ext uri="{FF2B5EF4-FFF2-40B4-BE49-F238E27FC236}">
                <a16:creationId xmlns:a16="http://schemas.microsoft.com/office/drawing/2014/main" id="{A23741DF-EC86-4D4C-A6AE-8FEEB8B20822}"/>
              </a:ext>
            </a:extLst>
          </p:cNvPr>
          <p:cNvSpPr/>
          <p:nvPr/>
        </p:nvSpPr>
        <p:spPr>
          <a:xfrm>
            <a:off x="326106" y="2387938"/>
            <a:ext cx="6634058" cy="2518976"/>
          </a:xfrm>
          <a:prstGeom prst="rightArrowCallout">
            <a:avLst>
              <a:gd name="adj1" fmla="val 17528"/>
              <a:gd name="adj2" fmla="val 19309"/>
              <a:gd name="adj3" fmla="val 15515"/>
              <a:gd name="adj4" fmla="val 683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AB00C90-069B-4081-B09B-3B8CB84F356E}"/>
              </a:ext>
            </a:extLst>
          </p:cNvPr>
          <p:cNvSpPr/>
          <p:nvPr/>
        </p:nvSpPr>
        <p:spPr>
          <a:xfrm>
            <a:off x="325923" y="4663073"/>
            <a:ext cx="4535039" cy="1780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llout: Right Arrow 27">
            <a:extLst>
              <a:ext uri="{FF2B5EF4-FFF2-40B4-BE49-F238E27FC236}">
                <a16:creationId xmlns:a16="http://schemas.microsoft.com/office/drawing/2014/main" id="{BF218E2E-AB18-4C3E-A1E8-8187917612FF}"/>
              </a:ext>
            </a:extLst>
          </p:cNvPr>
          <p:cNvSpPr/>
          <p:nvPr/>
        </p:nvSpPr>
        <p:spPr>
          <a:xfrm rot="10800000">
            <a:off x="4902196" y="3924163"/>
            <a:ext cx="6634624" cy="2518976"/>
          </a:xfrm>
          <a:prstGeom prst="rightArrowCallout">
            <a:avLst>
              <a:gd name="adj1" fmla="val 17528"/>
              <a:gd name="adj2" fmla="val 19309"/>
              <a:gd name="adj3" fmla="val 15515"/>
              <a:gd name="adj4" fmla="val 684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5D2D40-CFE9-464F-B109-6DF92751F610}"/>
              </a:ext>
            </a:extLst>
          </p:cNvPr>
          <p:cNvSpPr/>
          <p:nvPr/>
        </p:nvSpPr>
        <p:spPr>
          <a:xfrm rot="10800000">
            <a:off x="7001399" y="2387938"/>
            <a:ext cx="4535424" cy="2272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4F31A5-7459-42DC-9608-96B3491A9648}"/>
              </a:ext>
            </a:extLst>
          </p:cNvPr>
          <p:cNvSpPr/>
          <p:nvPr/>
        </p:nvSpPr>
        <p:spPr>
          <a:xfrm>
            <a:off x="434648" y="2457246"/>
            <a:ext cx="4317589" cy="391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D730ED5-3029-4426-B30E-74ACC85CD32F}"/>
              </a:ext>
            </a:extLst>
          </p:cNvPr>
          <p:cNvSpPr/>
          <p:nvPr/>
        </p:nvSpPr>
        <p:spPr>
          <a:xfrm>
            <a:off x="7131744" y="2448193"/>
            <a:ext cx="4315968" cy="391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2"/>
          <p:cNvSpPr txBox="1">
            <a:spLocks/>
          </p:cNvSpPr>
          <p:nvPr/>
        </p:nvSpPr>
        <p:spPr>
          <a:xfrm>
            <a:off x="620712" y="228600"/>
            <a:ext cx="9906224" cy="892629"/>
          </a:xfrm>
          <a:prstGeom prst="rect">
            <a:avLst/>
          </a:prstGeom>
        </p:spPr>
        <p:txBody>
          <a:bodyPr>
            <a:normAutofit fontScale="97500"/>
          </a:bodyPr>
          <a:lstStyle>
            <a:lvl1pPr algn="l" defTabSz="914171" rtl="0" eaLnBrk="1" latinLnBrk="0" hangingPunct="1">
              <a:lnSpc>
                <a:spcPct val="90000"/>
              </a:lnSpc>
              <a:spcBef>
                <a:spcPct val="0"/>
              </a:spcBef>
              <a:buNone/>
              <a:defRPr lang="en-US" sz="26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sz="2500" dirty="0"/>
              <a:t>How Model Box came to be: solving the handover problem</a:t>
            </a:r>
          </a:p>
        </p:txBody>
      </p:sp>
      <p:grpSp>
        <p:nvGrpSpPr>
          <p:cNvPr id="6" name="Group 5">
            <a:extLst>
              <a:ext uri="{FF2B5EF4-FFF2-40B4-BE49-F238E27FC236}">
                <a16:creationId xmlns:a16="http://schemas.microsoft.com/office/drawing/2014/main" id="{02F81FB6-0B46-482B-95EE-F602661313A2}"/>
              </a:ext>
            </a:extLst>
          </p:cNvPr>
          <p:cNvGrpSpPr/>
          <p:nvPr/>
        </p:nvGrpSpPr>
        <p:grpSpPr>
          <a:xfrm>
            <a:off x="1908237" y="1463807"/>
            <a:ext cx="1370410" cy="1370408"/>
            <a:chOff x="1804428" y="1463807"/>
            <a:chExt cx="1370410" cy="1370408"/>
          </a:xfrm>
        </p:grpSpPr>
        <p:sp>
          <p:nvSpPr>
            <p:cNvPr id="4" name="Oval 3">
              <a:extLst>
                <a:ext uri="{FF2B5EF4-FFF2-40B4-BE49-F238E27FC236}">
                  <a16:creationId xmlns:a16="http://schemas.microsoft.com/office/drawing/2014/main" id="{0CDC69ED-BBCE-435B-A969-7AA7DBFAC501}"/>
                </a:ext>
              </a:extLst>
            </p:cNvPr>
            <p:cNvSpPr/>
            <p:nvPr/>
          </p:nvSpPr>
          <p:spPr>
            <a:xfrm>
              <a:off x="1867752" y="1550727"/>
              <a:ext cx="1229480" cy="1229478"/>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logo&#10;&#10;Description automatically generated">
              <a:extLst>
                <a:ext uri="{FF2B5EF4-FFF2-40B4-BE49-F238E27FC236}">
                  <a16:creationId xmlns:a16="http://schemas.microsoft.com/office/drawing/2014/main" id="{80217F31-C442-46D2-8CC6-A502DBA89DA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4428" y="1463807"/>
              <a:ext cx="1370410" cy="1370408"/>
            </a:xfrm>
            <a:prstGeom prst="rect">
              <a:avLst/>
            </a:prstGeom>
          </p:spPr>
        </p:pic>
      </p:grpSp>
      <p:sp>
        <p:nvSpPr>
          <p:cNvPr id="40" name="Rectangle 39"/>
          <p:cNvSpPr/>
          <p:nvPr/>
        </p:nvSpPr>
        <p:spPr>
          <a:xfrm>
            <a:off x="675610" y="2626336"/>
            <a:ext cx="3835664"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algn="ctr">
              <a:spcAft>
                <a:spcPts val="300"/>
              </a:spcAft>
              <a:buClr>
                <a:schemeClr val="accent3"/>
              </a:buClr>
            </a:pPr>
            <a:r>
              <a:rPr lang="en-US" sz="1100" dirty="0">
                <a:solidFill>
                  <a:schemeClr val="accent4"/>
                </a:solidFill>
                <a:latin typeface="Segoe UI" pitchFamily="34" charset="0"/>
                <a:ea typeface="Segoe UI" pitchFamily="34" charset="0"/>
                <a:cs typeface="Segoe UI" pitchFamily="34" charset="0"/>
              </a:rPr>
              <a:t>Data Scientists writing R &amp; Python.</a:t>
            </a:r>
          </a:p>
          <a:p>
            <a:pPr algn="ctr">
              <a:spcAft>
                <a:spcPts val="300"/>
              </a:spcAft>
              <a:buClr>
                <a:schemeClr val="accent3"/>
              </a:buClr>
            </a:pPr>
            <a:r>
              <a:rPr lang="en-US" sz="1100" b="1" dirty="0">
                <a:solidFill>
                  <a:schemeClr val="accent4"/>
                </a:solidFill>
                <a:latin typeface="Segoe UI" pitchFamily="34" charset="0"/>
                <a:ea typeface="Segoe UI" pitchFamily="34" charset="0"/>
                <a:cs typeface="Segoe UI" pitchFamily="34" charset="0"/>
              </a:rPr>
              <a:t>Want to build high-value, innovative models.</a:t>
            </a:r>
          </a:p>
        </p:txBody>
      </p:sp>
      <p:sp>
        <p:nvSpPr>
          <p:cNvPr id="36" name="Rectangle 35">
            <a:extLst>
              <a:ext uri="{FF2B5EF4-FFF2-40B4-BE49-F238E27FC236}">
                <a16:creationId xmlns:a16="http://schemas.microsoft.com/office/drawing/2014/main" id="{271C3F4A-2029-427B-A18C-C67A1FA2BD9B}"/>
              </a:ext>
            </a:extLst>
          </p:cNvPr>
          <p:cNvSpPr/>
          <p:nvPr/>
        </p:nvSpPr>
        <p:spPr>
          <a:xfrm>
            <a:off x="7510409" y="2617283"/>
            <a:ext cx="3517404"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algn="ctr">
              <a:spcAft>
                <a:spcPts val="300"/>
              </a:spcAft>
              <a:buClr>
                <a:schemeClr val="accent3"/>
              </a:buClr>
            </a:pPr>
            <a:r>
              <a:rPr lang="en-US" sz="1100" dirty="0">
                <a:solidFill>
                  <a:schemeClr val="accent4"/>
                </a:solidFill>
                <a:latin typeface="Segoe UI" pitchFamily="34" charset="0"/>
                <a:ea typeface="Segoe UI" pitchFamily="34" charset="0"/>
                <a:cs typeface="Segoe UI" pitchFamily="34" charset="0"/>
              </a:rPr>
              <a:t>Analytical Leads analyzing search activity data.</a:t>
            </a:r>
          </a:p>
          <a:p>
            <a:pPr algn="ctr">
              <a:spcAft>
                <a:spcPts val="300"/>
              </a:spcAft>
              <a:buClr>
                <a:schemeClr val="accent3"/>
              </a:buClr>
            </a:pPr>
            <a:r>
              <a:rPr lang="en-US" sz="1100" b="1" dirty="0">
                <a:solidFill>
                  <a:schemeClr val="accent4"/>
                </a:solidFill>
                <a:latin typeface="Segoe UI" pitchFamily="34" charset="0"/>
                <a:ea typeface="Segoe UI" pitchFamily="34" charset="0"/>
                <a:cs typeface="Segoe UI" pitchFamily="34" charset="0"/>
              </a:rPr>
              <a:t>Want to automate and enhance their work.</a:t>
            </a:r>
          </a:p>
        </p:txBody>
      </p:sp>
      <p:sp>
        <p:nvSpPr>
          <p:cNvPr id="38" name="Rectangle 37">
            <a:extLst>
              <a:ext uri="{FF2B5EF4-FFF2-40B4-BE49-F238E27FC236}">
                <a16:creationId xmlns:a16="http://schemas.microsoft.com/office/drawing/2014/main" id="{569A23AC-D2F9-40E0-84EB-6D894CCE5F78}"/>
              </a:ext>
            </a:extLst>
          </p:cNvPr>
          <p:cNvSpPr/>
          <p:nvPr/>
        </p:nvSpPr>
        <p:spPr>
          <a:xfrm>
            <a:off x="504038" y="3804166"/>
            <a:ext cx="4178808" cy="2648027"/>
          </a:xfrm>
          <a:prstGeom prst="rect">
            <a:avLst/>
          </a:prstGeom>
        </p:spPr>
        <p:txBody>
          <a:bodyPr wrap="square" lIns="91440" tIns="91440" rIns="91440" bIns="91440" anchor="t" anchorCtr="0">
            <a:noAutofit/>
          </a:bodyPr>
          <a:lstStyle/>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Want To Focus On Data Science</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Serving models and results to our users requires us to be on-call for demands that take time away from innovation.</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Can’t Scale To Demand</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Running models for many users, on big data requires infrastructure and operations time.</a:t>
            </a:r>
          </a:p>
          <a:p>
            <a:pPr>
              <a:spcAft>
                <a:spcPts val="600"/>
              </a:spcAft>
              <a:buClr>
                <a:schemeClr val="accent3"/>
              </a:buClr>
            </a:pPr>
            <a:endParaRPr lang="en-US" sz="1400" dirty="0">
              <a:solidFill>
                <a:schemeClr val="accent4"/>
              </a:solidFill>
              <a:latin typeface="Segoe UI" pitchFamily="34" charset="0"/>
              <a:ea typeface="Segoe UI" pitchFamily="34" charset="0"/>
              <a:cs typeface="Segoe UI" pitchFamily="34" charset="0"/>
            </a:endParaRPr>
          </a:p>
        </p:txBody>
      </p:sp>
      <p:sp>
        <p:nvSpPr>
          <p:cNvPr id="41" name="Rectangle 40">
            <a:extLst>
              <a:ext uri="{FF2B5EF4-FFF2-40B4-BE49-F238E27FC236}">
                <a16:creationId xmlns:a16="http://schemas.microsoft.com/office/drawing/2014/main" id="{F7281ED8-EEF0-483D-92C9-04AC730FCCB3}"/>
              </a:ext>
            </a:extLst>
          </p:cNvPr>
          <p:cNvSpPr/>
          <p:nvPr/>
        </p:nvSpPr>
        <p:spPr>
          <a:xfrm>
            <a:off x="7200281" y="3795113"/>
            <a:ext cx="4178895" cy="2648027"/>
          </a:xfrm>
          <a:prstGeom prst="rect">
            <a:avLst/>
          </a:prstGeom>
        </p:spPr>
        <p:txBody>
          <a:bodyPr wrap="square" lIns="91440" tIns="91440" rIns="91440" bIns="91440" anchor="t" anchorCtr="0">
            <a:noAutofit/>
          </a:bodyPr>
          <a:lstStyle/>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Want To Focus On Insights</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Accessing and applying models is time consuming, technically challenging, and breaks our workflow:</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need to install R/Python and dependencies locally.</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can’t run large analyses due to capacity constraints.</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don’t know which model version is current.</a:t>
            </a:r>
          </a:p>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Can’t Validate Models</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We’re not data scientists. We depend on creators for up-to-date and accurate models.</a:t>
            </a:r>
          </a:p>
          <a:p>
            <a:pPr>
              <a:spcAft>
                <a:spcPts val="600"/>
              </a:spcAft>
              <a:buClr>
                <a:schemeClr val="accent3"/>
              </a:buClr>
            </a:pPr>
            <a:endParaRPr lang="en-US" sz="1400" dirty="0">
              <a:solidFill>
                <a:schemeClr val="accent4"/>
              </a:solidFill>
              <a:latin typeface="Segoe UI" pitchFamily="34" charset="0"/>
              <a:ea typeface="Segoe UI" pitchFamily="34" charset="0"/>
              <a:cs typeface="Segoe UI" pitchFamily="34" charset="0"/>
            </a:endParaRPr>
          </a:p>
        </p:txBody>
      </p:sp>
      <p:grpSp>
        <p:nvGrpSpPr>
          <p:cNvPr id="7" name="Group 6">
            <a:extLst>
              <a:ext uri="{FF2B5EF4-FFF2-40B4-BE49-F238E27FC236}">
                <a16:creationId xmlns:a16="http://schemas.microsoft.com/office/drawing/2014/main" id="{DCA4CB74-B9EF-40DE-8F8A-53A5E82772E1}"/>
              </a:ext>
            </a:extLst>
          </p:cNvPr>
          <p:cNvGrpSpPr/>
          <p:nvPr/>
        </p:nvGrpSpPr>
        <p:grpSpPr>
          <a:xfrm>
            <a:off x="8591778" y="1463807"/>
            <a:ext cx="1354667" cy="1354667"/>
            <a:chOff x="8376020" y="1463807"/>
            <a:chExt cx="1354667" cy="1354667"/>
          </a:xfrm>
        </p:grpSpPr>
        <p:sp>
          <p:nvSpPr>
            <p:cNvPr id="37" name="Oval 36">
              <a:extLst>
                <a:ext uri="{FF2B5EF4-FFF2-40B4-BE49-F238E27FC236}">
                  <a16:creationId xmlns:a16="http://schemas.microsoft.com/office/drawing/2014/main" id="{88BFEB99-E721-4331-A34F-D86F341376D9}"/>
                </a:ext>
              </a:extLst>
            </p:cNvPr>
            <p:cNvSpPr/>
            <p:nvPr/>
          </p:nvSpPr>
          <p:spPr>
            <a:xfrm>
              <a:off x="8438614" y="1550727"/>
              <a:ext cx="1229480" cy="1229478"/>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automatically generated">
              <a:extLst>
                <a:ext uri="{FF2B5EF4-FFF2-40B4-BE49-F238E27FC236}">
                  <a16:creationId xmlns:a16="http://schemas.microsoft.com/office/drawing/2014/main" id="{78822A54-162F-40BD-997E-47B7F28CBD8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76020" y="1463807"/>
              <a:ext cx="1354667" cy="1354667"/>
            </a:xfrm>
            <a:prstGeom prst="rect">
              <a:avLst/>
            </a:prstGeom>
          </p:spPr>
        </p:pic>
      </p:grpSp>
      <p:sp>
        <p:nvSpPr>
          <p:cNvPr id="27" name="Rectangle 26">
            <a:extLst>
              <a:ext uri="{FF2B5EF4-FFF2-40B4-BE49-F238E27FC236}">
                <a16:creationId xmlns:a16="http://schemas.microsoft.com/office/drawing/2014/main" id="{E0409CB2-1043-4A9A-9405-C14AF2D15CC3}"/>
              </a:ext>
            </a:extLst>
          </p:cNvPr>
          <p:cNvSpPr/>
          <p:nvPr/>
        </p:nvSpPr>
        <p:spPr>
          <a:xfrm>
            <a:off x="4495766" y="1423647"/>
            <a:ext cx="2922674" cy="861774"/>
          </a:xfrm>
          <a:prstGeom prst="rect">
            <a:avLst/>
          </a:prstGeom>
        </p:spPr>
        <p:txBody>
          <a:bodyPr wrap="square" lIns="91440" tIns="91440" rIns="91440" bIns="91440" anchor="t" anchorCtr="0">
            <a:noAutofit/>
          </a:bodyPr>
          <a:lstStyle/>
          <a:p>
            <a:pPr algn="ctr">
              <a:spcAft>
                <a:spcPts val="300"/>
              </a:spcAft>
              <a:buClr>
                <a:schemeClr val="accent3"/>
              </a:buClr>
            </a:pPr>
            <a:r>
              <a:rPr lang="en-US" sz="1100">
                <a:solidFill>
                  <a:schemeClr val="accent4"/>
                </a:solidFill>
                <a:latin typeface="Segoe UI" pitchFamily="34" charset="0"/>
                <a:ea typeface="Segoe UI" pitchFamily="34" charset="0"/>
                <a:cs typeface="Segoe UI" pitchFamily="34" charset="0"/>
              </a:rPr>
              <a:t>Data Scientists and Analytical Leads optimizing ad performance and revenue.</a:t>
            </a:r>
            <a:endParaRPr lang="en-US" sz="1100" b="1">
              <a:solidFill>
                <a:schemeClr val="accent4"/>
              </a:solidFill>
              <a:latin typeface="Segoe UI" pitchFamily="34" charset="0"/>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3AFE8299-E5B0-4D45-A056-65BBCC90B701}"/>
              </a:ext>
            </a:extLst>
          </p:cNvPr>
          <p:cNvCxnSpPr>
            <a:endCxn id="13" idx="0"/>
          </p:cNvCxnSpPr>
          <p:nvPr/>
        </p:nvCxnSpPr>
        <p:spPr>
          <a:xfrm>
            <a:off x="6883400" y="1202267"/>
            <a:ext cx="2385712" cy="261540"/>
          </a:xfrm>
          <a:prstGeom prst="bentConnector2">
            <a:avLst/>
          </a:prstGeom>
          <a:ln>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C9D5832-3C28-4E4A-8118-805ACEEC178A}"/>
              </a:ext>
            </a:extLst>
          </p:cNvPr>
          <p:cNvCxnSpPr>
            <a:cxnSpLocks/>
            <a:endCxn id="11" idx="0"/>
          </p:cNvCxnSpPr>
          <p:nvPr/>
        </p:nvCxnSpPr>
        <p:spPr>
          <a:xfrm rot="10800000" flipV="1">
            <a:off x="2593442" y="1202267"/>
            <a:ext cx="1941602" cy="261540"/>
          </a:xfrm>
          <a:prstGeom prst="bentConnector2">
            <a:avLst/>
          </a:prstGeom>
          <a:ln>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pic>
        <p:nvPicPr>
          <p:cNvPr id="23" name="Picture 18" descr="Image result for bing logo png">
            <a:extLst>
              <a:ext uri="{FF2B5EF4-FFF2-40B4-BE49-F238E27FC236}">
                <a16:creationId xmlns:a16="http://schemas.microsoft.com/office/drawing/2014/main" id="{9C619A73-6359-40E0-A354-76FC76E31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3150" y="868666"/>
            <a:ext cx="1413823" cy="57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40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DB642FFB-D749-4B9A-AC23-BBB9242B5B0F}"/>
              </a:ext>
            </a:extLst>
          </p:cNvPr>
          <p:cNvSpPr>
            <a:spLocks noGrp="1"/>
          </p:cNvSpPr>
          <p:nvPr>
            <p:ph type="title"/>
          </p:nvPr>
        </p:nvSpPr>
        <p:spPr>
          <a:xfrm>
            <a:off x="620712" y="228600"/>
            <a:ext cx="9906224" cy="892629"/>
          </a:xfrm>
        </p:spPr>
        <p:txBody>
          <a:bodyPr>
            <a:normAutofit/>
          </a:bodyPr>
          <a:lstStyle/>
          <a:p>
            <a:r>
              <a:rPr lang="en-US" sz="2400" dirty="0"/>
              <a:t>The Model Box enables scalability and fluid model deployment</a:t>
            </a:r>
          </a:p>
        </p:txBody>
      </p:sp>
      <p:sp>
        <p:nvSpPr>
          <p:cNvPr id="56" name="Rectangle 55">
            <a:extLst>
              <a:ext uri="{FF2B5EF4-FFF2-40B4-BE49-F238E27FC236}">
                <a16:creationId xmlns:a16="http://schemas.microsoft.com/office/drawing/2014/main" id="{E3FE9B3C-AA5A-4671-8285-E28E38A0B194}"/>
              </a:ext>
            </a:extLst>
          </p:cNvPr>
          <p:cNvSpPr/>
          <p:nvPr/>
        </p:nvSpPr>
        <p:spPr>
          <a:xfrm>
            <a:off x="8310282" y="2140621"/>
            <a:ext cx="3595399" cy="3305493"/>
          </a:xfrm>
          <a:prstGeom prst="rect">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close up of a logo&#10;&#10;Description automatically generated">
            <a:extLst>
              <a:ext uri="{FF2B5EF4-FFF2-40B4-BE49-F238E27FC236}">
                <a16:creationId xmlns:a16="http://schemas.microsoft.com/office/drawing/2014/main" id="{78509EC7-465A-493E-9FC1-E71C35FEC3EB}"/>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01456" y="1171976"/>
            <a:ext cx="1354667" cy="1354667"/>
          </a:xfrm>
          <a:prstGeom prst="rect">
            <a:avLst/>
          </a:prstGeom>
          <a:solidFill>
            <a:schemeClr val="bg1"/>
          </a:solidFill>
        </p:spPr>
      </p:pic>
      <p:sp>
        <p:nvSpPr>
          <p:cNvPr id="51" name="Rectangle 50">
            <a:extLst>
              <a:ext uri="{FF2B5EF4-FFF2-40B4-BE49-F238E27FC236}">
                <a16:creationId xmlns:a16="http://schemas.microsoft.com/office/drawing/2014/main" id="{8B7B9DBC-5E0F-42BC-962B-4AF8BE31837F}"/>
              </a:ext>
            </a:extLst>
          </p:cNvPr>
          <p:cNvSpPr/>
          <p:nvPr/>
        </p:nvSpPr>
        <p:spPr>
          <a:xfrm>
            <a:off x="303122" y="2140621"/>
            <a:ext cx="3672656" cy="3305493"/>
          </a:xfrm>
          <a:prstGeom prst="rect">
            <a:avLst/>
          </a:prstGeom>
          <a:solidFill>
            <a:schemeClr val="bg1"/>
          </a:solidFill>
          <a:ln w="76200">
            <a:solidFill>
              <a:srgbClr val="32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362525"/>
                </a:solidFill>
              </a:ln>
            </a:endParaRPr>
          </a:p>
        </p:txBody>
      </p:sp>
      <p:sp>
        <p:nvSpPr>
          <p:cNvPr id="9" name="Rectangle: Rounded Corners 8">
            <a:extLst>
              <a:ext uri="{FF2B5EF4-FFF2-40B4-BE49-F238E27FC236}">
                <a16:creationId xmlns:a16="http://schemas.microsoft.com/office/drawing/2014/main" id="{0A835891-A62B-48A7-A745-A1CA7132F86D}"/>
              </a:ext>
            </a:extLst>
          </p:cNvPr>
          <p:cNvSpPr/>
          <p:nvPr/>
        </p:nvSpPr>
        <p:spPr>
          <a:xfrm>
            <a:off x="4233216" y="1541775"/>
            <a:ext cx="3819628" cy="4079447"/>
          </a:xfrm>
          <a:prstGeom prst="roundRect">
            <a:avLst>
              <a:gd name="adj" fmla="val 0"/>
            </a:avLst>
          </a:prstGeom>
          <a:ln w="5080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1" name="Picture 4" descr="https://i1.wp.com/buildazure.com/wp-content/uploads/2017/09/Azure.png?resize=519%2C387&amp;ssl=1">
            <a:extLst>
              <a:ext uri="{FF2B5EF4-FFF2-40B4-BE49-F238E27FC236}">
                <a16:creationId xmlns:a16="http://schemas.microsoft.com/office/drawing/2014/main" id="{D05CAA09-7D1E-42A8-B9EF-CD2776B53F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4514" y="5752719"/>
            <a:ext cx="527270" cy="3931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s://zdnet2.cbsistatic.com/hub/i/r/2018/07/13/93218cd5-cfd9-4b10-bd28-1cc71a7275bc/resize/370xauto/996ca4ee0ff595281053298f3fe74ccc/kafka-logo.png">
            <a:extLst>
              <a:ext uri="{FF2B5EF4-FFF2-40B4-BE49-F238E27FC236}">
                <a16:creationId xmlns:a16="http://schemas.microsoft.com/office/drawing/2014/main" id="{CF6F920E-57F2-4FFA-931D-011A9826E7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396" b="18777"/>
          <a:stretch/>
        </p:blipFill>
        <p:spPr bwMode="auto">
          <a:xfrm>
            <a:off x="6482894" y="5768547"/>
            <a:ext cx="566407" cy="3615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https://avatars1.githubusercontent.com/u/13629408?s=400&amp;v=4">
            <a:extLst>
              <a:ext uri="{FF2B5EF4-FFF2-40B4-BE49-F238E27FC236}">
                <a16:creationId xmlns:a16="http://schemas.microsoft.com/office/drawing/2014/main" id="{ECD5F8A4-9CDA-479C-B9E9-6DCAA817A1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5148" y="5736391"/>
            <a:ext cx="425823" cy="425823"/>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45A1E8F5-2919-4B15-AA8F-A63198CFB207}"/>
              </a:ext>
            </a:extLst>
          </p:cNvPr>
          <p:cNvGrpSpPr/>
          <p:nvPr/>
        </p:nvGrpSpPr>
        <p:grpSpPr>
          <a:xfrm>
            <a:off x="1142365" y="5798239"/>
            <a:ext cx="1400735" cy="323905"/>
            <a:chOff x="1555412" y="6105811"/>
            <a:chExt cx="1400735" cy="323905"/>
          </a:xfrm>
        </p:grpSpPr>
        <p:pic>
          <p:nvPicPr>
            <p:cNvPr id="14" name="Picture 2" descr="https://upload.wikimedia.org/wikipedia/commons/thumb/c/c3/Python-logo-notext.svg/2000px-Python-logo-notext.svg.png">
              <a:extLst>
                <a:ext uri="{FF2B5EF4-FFF2-40B4-BE49-F238E27FC236}">
                  <a16:creationId xmlns:a16="http://schemas.microsoft.com/office/drawing/2014/main" id="{964790F7-334C-4891-9A32-F75AF598B3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40862" y="6105811"/>
              <a:ext cx="315285" cy="3152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sign&#10;&#10;Description automatically generated">
              <a:extLst>
                <a:ext uri="{FF2B5EF4-FFF2-40B4-BE49-F238E27FC236}">
                  <a16:creationId xmlns:a16="http://schemas.microsoft.com/office/drawing/2014/main" id="{0C7BB1C2-06E2-4FF2-A8A8-6E0680BAC9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5412" y="6125912"/>
              <a:ext cx="865146" cy="303804"/>
            </a:xfrm>
            <a:prstGeom prst="rect">
              <a:avLst/>
            </a:prstGeom>
          </p:spPr>
        </p:pic>
      </p:grpSp>
      <p:grpSp>
        <p:nvGrpSpPr>
          <p:cNvPr id="63" name="Group 62">
            <a:extLst>
              <a:ext uri="{FF2B5EF4-FFF2-40B4-BE49-F238E27FC236}">
                <a16:creationId xmlns:a16="http://schemas.microsoft.com/office/drawing/2014/main" id="{A7302216-FC76-4861-AC32-09D32F832541}"/>
              </a:ext>
            </a:extLst>
          </p:cNvPr>
          <p:cNvGrpSpPr/>
          <p:nvPr/>
        </p:nvGrpSpPr>
        <p:grpSpPr>
          <a:xfrm>
            <a:off x="9257999" y="5717348"/>
            <a:ext cx="2283765" cy="463908"/>
            <a:chOff x="9092362" y="6024920"/>
            <a:chExt cx="2283765" cy="463908"/>
          </a:xfrm>
        </p:grpSpPr>
        <p:pic>
          <p:nvPicPr>
            <p:cNvPr id="16" name="Picture 2">
              <a:extLst>
                <a:ext uri="{FF2B5EF4-FFF2-40B4-BE49-F238E27FC236}">
                  <a16:creationId xmlns:a16="http://schemas.microsoft.com/office/drawing/2014/main" id="{3E2D0319-78A9-45D0-ADDE-ED40A6ADC6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6323" y="6062117"/>
              <a:ext cx="332956" cy="3755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ngular (web framework) - Wikipedia">
              <a:extLst>
                <a:ext uri="{FF2B5EF4-FFF2-40B4-BE49-F238E27FC236}">
                  <a16:creationId xmlns:a16="http://schemas.microsoft.com/office/drawing/2014/main" id="{5B030EC2-E428-42E3-BE3D-D698CE534DD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92362" y="6024920"/>
              <a:ext cx="463908" cy="4639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http://pluspng.com/img-png/logo-mongodb-png--210.png">
              <a:extLst>
                <a:ext uri="{FF2B5EF4-FFF2-40B4-BE49-F238E27FC236}">
                  <a16:creationId xmlns:a16="http://schemas.microsoft.com/office/drawing/2014/main" id="{665CE57B-88A8-47E7-9D1B-756CBA11820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4789" b="35069"/>
            <a:stretch/>
          </p:blipFill>
          <p:spPr bwMode="auto">
            <a:xfrm>
              <a:off x="10283181" y="6041518"/>
              <a:ext cx="1092946" cy="438724"/>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a:extLst>
              <a:ext uri="{FF2B5EF4-FFF2-40B4-BE49-F238E27FC236}">
                <a16:creationId xmlns:a16="http://schemas.microsoft.com/office/drawing/2014/main" id="{EC8EB4BE-5091-4346-B7FC-CA3ECF962917}"/>
              </a:ext>
            </a:extLst>
          </p:cNvPr>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47123" y="4644177"/>
            <a:ext cx="652423" cy="652423"/>
          </a:xfrm>
          <a:prstGeom prst="rect">
            <a:avLst/>
          </a:prstGeom>
        </p:spPr>
      </p:pic>
      <p:sp>
        <p:nvSpPr>
          <p:cNvPr id="26" name="Rectangle 25">
            <a:extLst>
              <a:ext uri="{FF2B5EF4-FFF2-40B4-BE49-F238E27FC236}">
                <a16:creationId xmlns:a16="http://schemas.microsoft.com/office/drawing/2014/main" id="{98585C09-71F2-43A4-8602-1D1B6FAA38A7}"/>
              </a:ext>
            </a:extLst>
          </p:cNvPr>
          <p:cNvSpPr/>
          <p:nvPr/>
        </p:nvSpPr>
        <p:spPr>
          <a:xfrm>
            <a:off x="5062334" y="1608674"/>
            <a:ext cx="2891363" cy="2648027"/>
          </a:xfrm>
          <a:prstGeom prst="rect">
            <a:avLst/>
          </a:prstGeom>
        </p:spPr>
        <p:txBody>
          <a:bodyPr wrap="square" lIns="91440" tIns="91440" rIns="91440" bIns="91440" anchor="t" anchorCtr="0">
            <a:noAutofit/>
          </a:bodyPr>
          <a:lstStyle/>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Model Catalog</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Browsable selection of deployed models with version tracking.</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Experiment Library</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Project-based organization of model runs with status tracking and results.</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Data Repository</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Storage of training data and data submitted for all model runs.</a:t>
            </a:r>
          </a:p>
          <a:p>
            <a:pPr lvl="0">
              <a:spcAft>
                <a:spcPts val="600"/>
              </a:spcAft>
              <a:buClr>
                <a:srgbClr val="F26822"/>
              </a:buClr>
            </a:pPr>
            <a:endParaRPr lang="en-US" sz="1200" dirty="0">
              <a:solidFill>
                <a:srgbClr val="404040"/>
              </a:solidFill>
              <a:latin typeface="Segoe UI" pitchFamily="34" charset="0"/>
              <a:ea typeface="Segoe UI" pitchFamily="34" charset="0"/>
              <a:cs typeface="Segoe UI" pitchFamily="34" charset="0"/>
            </a:endParaRPr>
          </a:p>
          <a:p>
            <a:pPr lvl="0">
              <a:spcAft>
                <a:spcPts val="600"/>
              </a:spcAft>
              <a:buClr>
                <a:srgbClr val="F26822"/>
              </a:buClr>
            </a:pPr>
            <a:r>
              <a:rPr lang="en-US" sz="1600" b="1" i="1" dirty="0">
                <a:solidFill>
                  <a:srgbClr val="404040"/>
                </a:solidFill>
                <a:latin typeface="Segoe UI" pitchFamily="34" charset="0"/>
                <a:ea typeface="Segoe UI" pitchFamily="34" charset="0"/>
                <a:cs typeface="Segoe UI" pitchFamily="34" charset="0"/>
              </a:rPr>
              <a:t>Auto-Scaling Infrastructure</a:t>
            </a:r>
          </a:p>
          <a:p>
            <a:pPr lvl="0">
              <a:spcAft>
                <a:spcPts val="600"/>
              </a:spcAft>
              <a:buClr>
                <a:srgbClr val="F26822"/>
              </a:buClr>
            </a:pPr>
            <a:r>
              <a:rPr lang="en-US" sz="1200" dirty="0">
                <a:solidFill>
                  <a:srgbClr val="404040"/>
                </a:solidFill>
                <a:latin typeface="Segoe UI" pitchFamily="34" charset="0"/>
                <a:ea typeface="Segoe UI" pitchFamily="34" charset="0"/>
                <a:cs typeface="Segoe UI" pitchFamily="34" charset="0"/>
              </a:rPr>
              <a:t>Cloud based architecture that scales to serve many users and large data sets.</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p:txBody>
      </p:sp>
      <p:sp>
        <p:nvSpPr>
          <p:cNvPr id="27" name="Rectangle 26">
            <a:extLst>
              <a:ext uri="{FF2B5EF4-FFF2-40B4-BE49-F238E27FC236}">
                <a16:creationId xmlns:a16="http://schemas.microsoft.com/office/drawing/2014/main" id="{855D5EE8-767B-4F41-8805-483BB4D18A39}"/>
              </a:ext>
            </a:extLst>
          </p:cNvPr>
          <p:cNvSpPr/>
          <p:nvPr/>
        </p:nvSpPr>
        <p:spPr>
          <a:xfrm>
            <a:off x="4197890" y="977841"/>
            <a:ext cx="3915808"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Sharing Framework</a:t>
            </a:r>
            <a:endParaRPr lang="en-US" sz="1100" b="1" dirty="0">
              <a:solidFill>
                <a:schemeClr val="accent4"/>
              </a:solidFill>
              <a:latin typeface="Segoe UI" pitchFamily="34" charset="0"/>
              <a:ea typeface="Segoe UI" pitchFamily="34" charset="0"/>
              <a:cs typeface="Segoe UI" pitchFamily="34" charset="0"/>
            </a:endParaRPr>
          </a:p>
        </p:txBody>
      </p:sp>
      <p:sp>
        <p:nvSpPr>
          <p:cNvPr id="28" name="Rectangle 27">
            <a:extLst>
              <a:ext uri="{FF2B5EF4-FFF2-40B4-BE49-F238E27FC236}">
                <a16:creationId xmlns:a16="http://schemas.microsoft.com/office/drawing/2014/main" id="{6068505F-FDA2-43CF-B116-480585EB1C0B}"/>
              </a:ext>
            </a:extLst>
          </p:cNvPr>
          <p:cNvSpPr/>
          <p:nvPr/>
        </p:nvSpPr>
        <p:spPr>
          <a:xfrm>
            <a:off x="329916" y="2663781"/>
            <a:ext cx="2737066" cy="2070238"/>
          </a:xfrm>
          <a:prstGeom prst="rect">
            <a:avLst/>
          </a:prstGeom>
        </p:spPr>
        <p:txBody>
          <a:bodyPr wrap="square" lIns="91440" tIns="91440" rIns="91440" bIns="91440" anchor="t" anchorCtr="0">
            <a:noAutofit/>
          </a:bodyPr>
          <a:lstStyle/>
          <a:p>
            <a:pPr algn="r">
              <a:spcAft>
                <a:spcPts val="600"/>
              </a:spcAft>
              <a:buClr>
                <a:schemeClr val="accent3"/>
              </a:buClr>
            </a:pPr>
            <a:r>
              <a:rPr lang="en-US" sz="1600" b="1" i="1" dirty="0">
                <a:solidFill>
                  <a:schemeClr val="accent4"/>
                </a:solidFill>
                <a:ea typeface="Segoe UI" pitchFamily="34" charset="0"/>
                <a:cs typeface="Segoe UI Light" panose="020B0502040204020203" pitchFamily="34" charset="0"/>
              </a:rPr>
              <a:t>Model Templates</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Minimal code templates allow any model type to be deployed via Kafka. Supports Python and R.</a:t>
            </a:r>
          </a:p>
          <a:p>
            <a:pPr algn="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Easy Deployment Interface</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Simple upload of model file triggers deployment to model catalog.</a:t>
            </a:r>
          </a:p>
          <a:p>
            <a:pPr algn="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OOTB Classification Model Training</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Users can train custom classification models with their own labeled data.</a:t>
            </a:r>
          </a:p>
          <a:p>
            <a:pPr algn="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p:txBody>
      </p:sp>
      <p:sp>
        <p:nvSpPr>
          <p:cNvPr id="29" name="Rectangle 28">
            <a:extLst>
              <a:ext uri="{FF2B5EF4-FFF2-40B4-BE49-F238E27FC236}">
                <a16:creationId xmlns:a16="http://schemas.microsoft.com/office/drawing/2014/main" id="{60260CF7-787E-4B3D-868A-5BD7D3AD4B35}"/>
              </a:ext>
            </a:extLst>
          </p:cNvPr>
          <p:cNvSpPr/>
          <p:nvPr/>
        </p:nvSpPr>
        <p:spPr>
          <a:xfrm>
            <a:off x="9231104" y="2748077"/>
            <a:ext cx="2620643" cy="2648027"/>
          </a:xfrm>
          <a:prstGeom prst="rect">
            <a:avLst/>
          </a:prstGeom>
        </p:spPr>
        <p:txBody>
          <a:bodyPr wrap="square" lIns="91440" tIns="91440" rIns="91440" bIns="91440" anchor="t" anchorCtr="0">
            <a:noAutofit/>
          </a:bodyPr>
          <a:lstStyle/>
          <a:p>
            <a:pPr>
              <a:spcAft>
                <a:spcPts val="600"/>
              </a:spcAft>
              <a:buClr>
                <a:schemeClr val="accent3"/>
              </a:buClr>
            </a:pPr>
            <a:r>
              <a:rPr lang="en-US" sz="1600" b="1" i="1">
                <a:solidFill>
                  <a:schemeClr val="accent4"/>
                </a:solidFill>
                <a:latin typeface="Segoe UI" pitchFamily="34" charset="0"/>
                <a:ea typeface="Segoe UI" pitchFamily="34" charset="0"/>
                <a:cs typeface="Segoe UI" pitchFamily="34" charset="0"/>
              </a:rPr>
              <a:t>Friendly User Interface</a:t>
            </a:r>
          </a:p>
          <a:p>
            <a:pPr>
              <a:spcAft>
                <a:spcPts val="600"/>
              </a:spcAft>
              <a:buClr>
                <a:schemeClr val="accent3"/>
              </a:buClr>
            </a:pPr>
            <a:r>
              <a:rPr lang="en-US" sz="1200">
                <a:solidFill>
                  <a:schemeClr val="accent4"/>
                </a:solidFill>
                <a:latin typeface="Segoe UI" pitchFamily="34" charset="0"/>
                <a:ea typeface="Segoe UI" pitchFamily="34" charset="0"/>
                <a:cs typeface="Segoe UI" pitchFamily="34" charset="0"/>
              </a:rPr>
              <a:t>Accessible web UI for creating projects, training models, running models, and fetching results.</a:t>
            </a:r>
          </a:p>
          <a:p>
            <a:pPr>
              <a:spcAft>
                <a:spcPts val="600"/>
              </a:spcAft>
              <a:buClr>
                <a:schemeClr val="accent3"/>
              </a:buClr>
            </a:pPr>
            <a:endParaRPr lang="en-US" sz="120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a:solidFill>
                  <a:schemeClr val="accent4"/>
                </a:solidFill>
                <a:latin typeface="Segoe UI" pitchFamily="34" charset="0"/>
                <a:ea typeface="Segoe UI" pitchFamily="34" charset="0"/>
                <a:cs typeface="Segoe UI" pitchFamily="34" charset="0"/>
              </a:rPr>
              <a:t>Results Export</a:t>
            </a:r>
          </a:p>
          <a:p>
            <a:pPr>
              <a:spcAft>
                <a:spcPts val="600"/>
              </a:spcAft>
              <a:buClr>
                <a:schemeClr val="accent3"/>
              </a:buClr>
            </a:pPr>
            <a:r>
              <a:rPr lang="en-US" sz="1200">
                <a:solidFill>
                  <a:schemeClr val="accent4"/>
                </a:solidFill>
                <a:latin typeface="Segoe UI" pitchFamily="34" charset="0"/>
                <a:ea typeface="Segoe UI" pitchFamily="34" charset="0"/>
                <a:cs typeface="Segoe UI" pitchFamily="34" charset="0"/>
              </a:rPr>
              <a:t>Downloadable Excel outputs with model results and accuracy documentation.</a:t>
            </a:r>
          </a:p>
        </p:txBody>
      </p:sp>
      <p:pic>
        <p:nvPicPr>
          <p:cNvPr id="35" name="Picture 34" descr="A close up of a logo&#10;&#10;Description automatically generated">
            <a:extLst>
              <a:ext uri="{FF2B5EF4-FFF2-40B4-BE49-F238E27FC236}">
                <a16:creationId xmlns:a16="http://schemas.microsoft.com/office/drawing/2014/main" id="{BA1A93A9-5969-4E1F-B916-90689E1E7821}"/>
              </a:ext>
            </a:extLst>
          </p:cNvPr>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86848" y="2636595"/>
            <a:ext cx="777405" cy="777405"/>
          </a:xfrm>
          <a:prstGeom prst="rect">
            <a:avLst/>
          </a:prstGeom>
        </p:spPr>
      </p:pic>
      <p:pic>
        <p:nvPicPr>
          <p:cNvPr id="41" name="Picture 40" descr="A close up of a logo&#10;&#10;Description automatically generated">
            <a:extLst>
              <a:ext uri="{FF2B5EF4-FFF2-40B4-BE49-F238E27FC236}">
                <a16:creationId xmlns:a16="http://schemas.microsoft.com/office/drawing/2014/main" id="{E40D716D-6141-49B8-996E-A1E08FA219C5}"/>
              </a:ext>
            </a:extLst>
          </p:cNvPr>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37437" y="1733497"/>
            <a:ext cx="678452" cy="678452"/>
          </a:xfrm>
          <a:prstGeom prst="rect">
            <a:avLst/>
          </a:prstGeom>
        </p:spPr>
      </p:pic>
      <p:pic>
        <p:nvPicPr>
          <p:cNvPr id="42" name="Picture 41" descr="A close up of a logo&#10;&#10;Description automatically generated">
            <a:extLst>
              <a:ext uri="{FF2B5EF4-FFF2-40B4-BE49-F238E27FC236}">
                <a16:creationId xmlns:a16="http://schemas.microsoft.com/office/drawing/2014/main" id="{FB6ED9A9-B2C4-43ED-8D1D-48ADEDDFA6C5}"/>
              </a:ext>
            </a:extLst>
          </p:cNvPr>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76032" y="3776334"/>
            <a:ext cx="594607" cy="594607"/>
          </a:xfrm>
          <a:prstGeom prst="rect">
            <a:avLst/>
          </a:prstGeom>
        </p:spPr>
      </p:pic>
      <p:pic>
        <p:nvPicPr>
          <p:cNvPr id="52" name="Picture 51" descr="A close up of a logo&#10;&#10;Description automatically generated">
            <a:extLst>
              <a:ext uri="{FF2B5EF4-FFF2-40B4-BE49-F238E27FC236}">
                <a16:creationId xmlns:a16="http://schemas.microsoft.com/office/drawing/2014/main" id="{B1A43218-0E47-4423-8483-D7F1AEFE8731}"/>
              </a:ext>
            </a:extLst>
          </p:cNvPr>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8454" y="1156235"/>
            <a:ext cx="1370410" cy="1370408"/>
          </a:xfrm>
          <a:prstGeom prst="rect">
            <a:avLst/>
          </a:prstGeom>
          <a:solidFill>
            <a:schemeClr val="bg1"/>
          </a:solidFill>
        </p:spPr>
      </p:pic>
      <p:sp>
        <p:nvSpPr>
          <p:cNvPr id="2" name="Isosceles Triangle 1">
            <a:extLst>
              <a:ext uri="{FF2B5EF4-FFF2-40B4-BE49-F238E27FC236}">
                <a16:creationId xmlns:a16="http://schemas.microsoft.com/office/drawing/2014/main" id="{FCDF1C45-0172-4763-9A33-DE2BC279A614}"/>
              </a:ext>
            </a:extLst>
          </p:cNvPr>
          <p:cNvSpPr/>
          <p:nvPr/>
        </p:nvSpPr>
        <p:spPr>
          <a:xfrm rot="5400000">
            <a:off x="7395406" y="3648620"/>
            <a:ext cx="1711490" cy="35134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4146E38E-EE3F-455A-A0F7-AF68FD62F95B}"/>
              </a:ext>
            </a:extLst>
          </p:cNvPr>
          <p:cNvSpPr/>
          <p:nvPr/>
        </p:nvSpPr>
        <p:spPr>
          <a:xfrm rot="16200000">
            <a:off x="3190477" y="3648621"/>
            <a:ext cx="1711490" cy="35134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A79F4C29-34BD-4D9F-BE99-625A8523EAAA}"/>
              </a:ext>
            </a:extLst>
          </p:cNvPr>
          <p:cNvPicPr>
            <a:picLocks noChangeAspect="1"/>
          </p:cNvPicPr>
          <p:nvPr/>
        </p:nvPicPr>
        <p:blipFill>
          <a:blip r:embed="rId1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25891" y="4039239"/>
            <a:ext cx="761630" cy="761630"/>
          </a:xfrm>
          <a:prstGeom prst="rect">
            <a:avLst/>
          </a:prstGeom>
        </p:spPr>
      </p:pic>
      <p:pic>
        <p:nvPicPr>
          <p:cNvPr id="6" name="Picture 5" descr="A close up of a logo&#10;&#10;Description automatically generated">
            <a:extLst>
              <a:ext uri="{FF2B5EF4-FFF2-40B4-BE49-F238E27FC236}">
                <a16:creationId xmlns:a16="http://schemas.microsoft.com/office/drawing/2014/main" id="{FC36A6C8-35B1-4665-894E-2FF06C6B9BF1}"/>
              </a:ext>
            </a:extLst>
          </p:cNvPr>
          <p:cNvPicPr>
            <a:picLocks noChangeAspect="1"/>
          </p:cNvPicPr>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13117" y="2617217"/>
            <a:ext cx="883906" cy="883906"/>
          </a:xfrm>
          <a:prstGeom prst="rect">
            <a:avLst/>
          </a:prstGeom>
        </p:spPr>
      </p:pic>
      <p:pic>
        <p:nvPicPr>
          <p:cNvPr id="20" name="Picture 19" descr="A close up of a logo&#10;&#10;Description automatically generated">
            <a:extLst>
              <a:ext uri="{FF2B5EF4-FFF2-40B4-BE49-F238E27FC236}">
                <a16:creationId xmlns:a16="http://schemas.microsoft.com/office/drawing/2014/main" id="{E942E5C4-D190-4085-9A2D-B90A4C29285E}"/>
              </a:ext>
            </a:extLst>
          </p:cNvPr>
          <p:cNvPicPr>
            <a:picLocks noChangeAspect="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80920" y="2796692"/>
            <a:ext cx="902208" cy="902208"/>
          </a:xfrm>
          <a:prstGeom prst="rect">
            <a:avLst/>
          </a:prstGeom>
        </p:spPr>
      </p:pic>
      <p:pic>
        <p:nvPicPr>
          <p:cNvPr id="22" name="Picture 21" descr="A close up of a logo&#10;&#10;Description automatically generated">
            <a:extLst>
              <a:ext uri="{FF2B5EF4-FFF2-40B4-BE49-F238E27FC236}">
                <a16:creationId xmlns:a16="http://schemas.microsoft.com/office/drawing/2014/main" id="{43430A21-1BE8-4D3C-AB1F-180D35B2072F}"/>
              </a:ext>
            </a:extLst>
          </p:cNvPr>
          <p:cNvPicPr>
            <a:picLocks noChangeAspect="1"/>
          </p:cNvPicPr>
          <p:nvPr/>
        </p:nvPicPr>
        <p:blipFill>
          <a:blip r:embed="rId2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28138" y="3737743"/>
            <a:ext cx="777383" cy="777383"/>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7A959466-046B-47C9-8E90-EC1F43C948C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11468" y="4504719"/>
            <a:ext cx="810725" cy="810725"/>
          </a:xfrm>
          <a:prstGeom prst="rect">
            <a:avLst/>
          </a:prstGeom>
        </p:spPr>
      </p:pic>
    </p:spTree>
    <p:extLst>
      <p:ext uri="{BB962C8B-B14F-4D97-AF65-F5344CB8AC3E}">
        <p14:creationId xmlns:p14="http://schemas.microsoft.com/office/powerpoint/2010/main" val="36826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77757-AD9D-4A03-B8E5-CC4956740E34}"/>
              </a:ext>
            </a:extLst>
          </p:cNvPr>
          <p:cNvSpPr>
            <a:spLocks noGrp="1"/>
          </p:cNvSpPr>
          <p:nvPr>
            <p:ph type="title"/>
          </p:nvPr>
        </p:nvSpPr>
        <p:spPr>
          <a:xfrm>
            <a:off x="621792" y="228600"/>
            <a:ext cx="10969942" cy="892629"/>
          </a:xfrm>
        </p:spPr>
        <p:txBody>
          <a:bodyPr>
            <a:normAutofit/>
          </a:bodyPr>
          <a:lstStyle/>
          <a:p>
            <a:r>
              <a:rPr lang="en-US" sz="2400" dirty="0"/>
              <a:t>A light UI creates a seamless user experience</a:t>
            </a:r>
          </a:p>
        </p:txBody>
      </p:sp>
      <p:sp>
        <p:nvSpPr>
          <p:cNvPr id="6" name="Rectangle 5">
            <a:extLst>
              <a:ext uri="{FF2B5EF4-FFF2-40B4-BE49-F238E27FC236}">
                <a16:creationId xmlns:a16="http://schemas.microsoft.com/office/drawing/2014/main" id="{DA39C6FC-9B4D-4FFA-827F-41883A6E7963}"/>
              </a:ext>
            </a:extLst>
          </p:cNvPr>
          <p:cNvSpPr/>
          <p:nvPr/>
        </p:nvSpPr>
        <p:spPr>
          <a:xfrm>
            <a:off x="608012" y="970382"/>
            <a:ext cx="3064578" cy="1240668"/>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Model governance</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Robust version control</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Automated deployment into the existing back end</a:t>
            </a:r>
          </a:p>
        </p:txBody>
      </p:sp>
      <p:sp>
        <p:nvSpPr>
          <p:cNvPr id="7" name="Rectangle 6">
            <a:extLst>
              <a:ext uri="{FF2B5EF4-FFF2-40B4-BE49-F238E27FC236}">
                <a16:creationId xmlns:a16="http://schemas.microsoft.com/office/drawing/2014/main" id="{57ED4D94-1C29-487F-865D-5BCCFB34443E}"/>
              </a:ext>
            </a:extLst>
          </p:cNvPr>
          <p:cNvSpPr/>
          <p:nvPr/>
        </p:nvSpPr>
        <p:spPr>
          <a:xfrm>
            <a:off x="608012" y="2620395"/>
            <a:ext cx="2681992" cy="2026556"/>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Self-servicing UI</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Immediate model availability</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Result / inputs auditing</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No need to set up own R/Python environments and dependencies</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6921A4C6-0774-4FC9-B08D-9C1F9B81FAA8}"/>
              </a:ext>
            </a:extLst>
          </p:cNvPr>
          <p:cNvSpPr/>
          <p:nvPr/>
        </p:nvSpPr>
        <p:spPr>
          <a:xfrm>
            <a:off x="608012" y="5416826"/>
            <a:ext cx="5216318" cy="6460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Collaborative process creates team efficiencies</a:t>
            </a:r>
          </a:p>
        </p:txBody>
      </p:sp>
      <p:pic>
        <p:nvPicPr>
          <p:cNvPr id="8" name="Picture 7">
            <a:extLst>
              <a:ext uri="{FF2B5EF4-FFF2-40B4-BE49-F238E27FC236}">
                <a16:creationId xmlns:a16="http://schemas.microsoft.com/office/drawing/2014/main" id="{B7FE9CAB-4658-4CB0-992F-4AA1E61F962C}"/>
              </a:ext>
            </a:extLst>
          </p:cNvPr>
          <p:cNvPicPr>
            <a:picLocks noChangeAspect="1"/>
          </p:cNvPicPr>
          <p:nvPr/>
        </p:nvPicPr>
        <p:blipFill>
          <a:blip r:embed="rId2"/>
          <a:stretch>
            <a:fillRect/>
          </a:stretch>
        </p:blipFill>
        <p:spPr>
          <a:xfrm>
            <a:off x="5126210" y="970381"/>
            <a:ext cx="6071968" cy="2026555"/>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446B2DB1-497C-4562-8B3C-6C2AA8BF786F}"/>
              </a:ext>
            </a:extLst>
          </p:cNvPr>
          <p:cNvPicPr>
            <a:picLocks noChangeAspect="1"/>
          </p:cNvPicPr>
          <p:nvPr/>
        </p:nvPicPr>
        <p:blipFill>
          <a:blip r:embed="rId3"/>
          <a:stretch>
            <a:fillRect/>
          </a:stretch>
        </p:blipFill>
        <p:spPr>
          <a:xfrm>
            <a:off x="5882325" y="2366099"/>
            <a:ext cx="5534425" cy="2520225"/>
          </a:xfrm>
          <a:prstGeom prst="rect">
            <a:avLst/>
          </a:prstGeom>
          <a:ln w="3175">
            <a:solidFill>
              <a:schemeClr val="bg1">
                <a:lumMod val="85000"/>
              </a:schemeClr>
            </a:solidFill>
          </a:ln>
        </p:spPr>
      </p:pic>
    </p:spTree>
    <p:extLst>
      <p:ext uri="{BB962C8B-B14F-4D97-AF65-F5344CB8AC3E}">
        <p14:creationId xmlns:p14="http://schemas.microsoft.com/office/powerpoint/2010/main" val="350522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E43A0-958A-4399-B761-B5C3AE6036AF}"/>
              </a:ext>
            </a:extLst>
          </p:cNvPr>
          <p:cNvSpPr>
            <a:spLocks noGrp="1"/>
          </p:cNvSpPr>
          <p:nvPr>
            <p:ph type="title"/>
          </p:nvPr>
        </p:nvSpPr>
        <p:spPr>
          <a:xfrm>
            <a:off x="621792" y="228600"/>
            <a:ext cx="9865255" cy="892629"/>
          </a:xfrm>
        </p:spPr>
        <p:txBody>
          <a:bodyPr>
            <a:normAutofit/>
          </a:bodyPr>
          <a:lstStyle/>
          <a:p>
            <a:r>
              <a:rPr lang="en-US" sz="2400" dirty="0"/>
              <a:t>Our process provides model governance and ease of use so teams can focus on what they do best</a:t>
            </a:r>
          </a:p>
        </p:txBody>
      </p:sp>
      <p:pic>
        <p:nvPicPr>
          <p:cNvPr id="20" name="Picture 19" descr="A close up of a logo&#10;&#10;Description automatically generated">
            <a:extLst>
              <a:ext uri="{FF2B5EF4-FFF2-40B4-BE49-F238E27FC236}">
                <a16:creationId xmlns:a16="http://schemas.microsoft.com/office/drawing/2014/main" id="{D5E08E55-6D61-4CF1-8338-980926B4615F}"/>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84768" y="3026871"/>
            <a:ext cx="1370410" cy="1370408"/>
          </a:xfrm>
          <a:prstGeom prst="rect">
            <a:avLst/>
          </a:prstGeom>
        </p:spPr>
      </p:pic>
      <p:pic>
        <p:nvPicPr>
          <p:cNvPr id="21" name="Picture 20" descr="A close up of a logo&#10;&#10;Description automatically generated">
            <a:extLst>
              <a:ext uri="{FF2B5EF4-FFF2-40B4-BE49-F238E27FC236}">
                <a16:creationId xmlns:a16="http://schemas.microsoft.com/office/drawing/2014/main" id="{65C89EFF-1744-43F5-8565-4B794B054453}"/>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89028" y="3049011"/>
            <a:ext cx="1354667" cy="1354667"/>
          </a:xfrm>
          <a:prstGeom prst="rect">
            <a:avLst/>
          </a:prstGeom>
        </p:spPr>
      </p:pic>
      <p:sp>
        <p:nvSpPr>
          <p:cNvPr id="31" name="Arc 30">
            <a:extLst>
              <a:ext uri="{FF2B5EF4-FFF2-40B4-BE49-F238E27FC236}">
                <a16:creationId xmlns:a16="http://schemas.microsoft.com/office/drawing/2014/main" id="{8A7A31C3-67E2-4D11-B14F-760508DD60D3}"/>
              </a:ext>
            </a:extLst>
          </p:cNvPr>
          <p:cNvSpPr/>
          <p:nvPr/>
        </p:nvSpPr>
        <p:spPr>
          <a:xfrm>
            <a:off x="654894" y="2064534"/>
            <a:ext cx="10837320" cy="6857053"/>
          </a:xfrm>
          <a:prstGeom prst="arc">
            <a:avLst>
              <a:gd name="adj1" fmla="val 11921452"/>
              <a:gd name="adj2" fmla="val 13682623"/>
            </a:avLst>
          </a:prstGeom>
          <a:ln w="952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Oval 31">
            <a:extLst>
              <a:ext uri="{FF2B5EF4-FFF2-40B4-BE49-F238E27FC236}">
                <a16:creationId xmlns:a16="http://schemas.microsoft.com/office/drawing/2014/main" id="{97830EAB-B3D5-4CA5-AEC9-CC3E99033318}"/>
              </a:ext>
            </a:extLst>
          </p:cNvPr>
          <p:cNvSpPr/>
          <p:nvPr/>
        </p:nvSpPr>
        <p:spPr>
          <a:xfrm>
            <a:off x="1183051" y="3802487"/>
            <a:ext cx="176620" cy="176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D69BA90-1594-428A-A443-6B5F69F67629}"/>
              </a:ext>
            </a:extLst>
          </p:cNvPr>
          <p:cNvSpPr/>
          <p:nvPr/>
        </p:nvSpPr>
        <p:spPr>
          <a:xfrm>
            <a:off x="10774575" y="3802487"/>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BEB12E6-8351-4D5D-8CEE-99FDEAF4D518}"/>
              </a:ext>
            </a:extLst>
          </p:cNvPr>
          <p:cNvSpPr/>
          <p:nvPr/>
        </p:nvSpPr>
        <p:spPr>
          <a:xfrm>
            <a:off x="2241382" y="2909202"/>
            <a:ext cx="176620" cy="176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69E0363-328C-4DE4-B08C-DA4FAD625C58}"/>
              </a:ext>
            </a:extLst>
          </p:cNvPr>
          <p:cNvSpPr/>
          <p:nvPr/>
        </p:nvSpPr>
        <p:spPr>
          <a:xfrm>
            <a:off x="9672684" y="2909202"/>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C5C994C-5C3E-495D-ABAE-E7EB3051DCBB}"/>
              </a:ext>
            </a:extLst>
          </p:cNvPr>
          <p:cNvSpPr/>
          <p:nvPr/>
        </p:nvSpPr>
        <p:spPr>
          <a:xfrm>
            <a:off x="3498308" y="2351764"/>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BB87FC-DD2A-44B7-87D5-14558725C059}"/>
              </a:ext>
            </a:extLst>
          </p:cNvPr>
          <p:cNvSpPr/>
          <p:nvPr/>
        </p:nvSpPr>
        <p:spPr>
          <a:xfrm>
            <a:off x="8503540" y="2385320"/>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FBED848-69A3-4380-AAC3-ACD3B47ECD90}"/>
              </a:ext>
            </a:extLst>
          </p:cNvPr>
          <p:cNvSpPr/>
          <p:nvPr/>
        </p:nvSpPr>
        <p:spPr>
          <a:xfrm>
            <a:off x="4719096" y="2035076"/>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1C7D4E5-03EA-4EDA-8BC6-47AD9534C84E}"/>
              </a:ext>
            </a:extLst>
          </p:cNvPr>
          <p:cNvSpPr/>
          <p:nvPr/>
        </p:nvSpPr>
        <p:spPr>
          <a:xfrm>
            <a:off x="7230101" y="2068632"/>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1556183-1A62-4D1B-A90B-0AC5F274032B}"/>
              </a:ext>
            </a:extLst>
          </p:cNvPr>
          <p:cNvSpPr/>
          <p:nvPr/>
        </p:nvSpPr>
        <p:spPr>
          <a:xfrm>
            <a:off x="5939884" y="1942668"/>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c 40">
            <a:extLst>
              <a:ext uri="{FF2B5EF4-FFF2-40B4-BE49-F238E27FC236}">
                <a16:creationId xmlns:a16="http://schemas.microsoft.com/office/drawing/2014/main" id="{C0F6FBCE-55DD-400C-A4E6-3C66EB44ECB0}"/>
              </a:ext>
            </a:extLst>
          </p:cNvPr>
          <p:cNvSpPr/>
          <p:nvPr/>
        </p:nvSpPr>
        <p:spPr>
          <a:xfrm>
            <a:off x="638116" y="2043996"/>
            <a:ext cx="10837320" cy="6857053"/>
          </a:xfrm>
          <a:prstGeom prst="arc">
            <a:avLst>
              <a:gd name="adj1" fmla="val 13809518"/>
              <a:gd name="adj2" fmla="val 17323435"/>
            </a:avLst>
          </a:prstGeom>
          <a:ln w="9525">
            <a:solidFill>
              <a:schemeClr val="accent3"/>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7BFD6956-65C7-43BA-A464-644886CB4A3D}"/>
              </a:ext>
            </a:extLst>
          </p:cNvPr>
          <p:cNvSpPr/>
          <p:nvPr/>
        </p:nvSpPr>
        <p:spPr>
          <a:xfrm>
            <a:off x="654893" y="2077551"/>
            <a:ext cx="10879037" cy="6969248"/>
          </a:xfrm>
          <a:prstGeom prst="arc">
            <a:avLst>
              <a:gd name="adj1" fmla="val 17496861"/>
              <a:gd name="adj2" fmla="val 20335826"/>
            </a:avLst>
          </a:prstGeom>
          <a:ln w="9525">
            <a:solidFill>
              <a:schemeClr val="accent4"/>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3" name="Picture 42" descr="A close up of a logo&#10;&#10;Description automatically generated">
            <a:extLst>
              <a:ext uri="{FF2B5EF4-FFF2-40B4-BE49-F238E27FC236}">
                <a16:creationId xmlns:a16="http://schemas.microsoft.com/office/drawing/2014/main" id="{3E767701-FB3C-4B36-92BD-10D62E4DCB3F}"/>
              </a:ext>
            </a:extLst>
          </p:cNvPr>
          <p:cNvPicPr>
            <a:picLocks noChangeAspect="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6400"/>
                    </a14:imgEffect>
                    <a14:imgEffect>
                      <a14:brightnessContrast bright="27000" contrast="-20000"/>
                    </a14:imgEffect>
                  </a14:imgLayer>
                </a14:imgProps>
              </a:ext>
              <a:ext uri="{28A0092B-C50C-407E-A947-70E740481C1C}">
                <a14:useLocalDpi xmlns:a14="http://schemas.microsoft.com/office/drawing/2010/main" val="0"/>
              </a:ext>
            </a:extLst>
          </a:blip>
          <a:stretch>
            <a:fillRect/>
          </a:stretch>
        </p:blipFill>
        <p:spPr>
          <a:xfrm>
            <a:off x="5068942" y="2909202"/>
            <a:ext cx="1442881" cy="1442881"/>
          </a:xfrm>
          <a:prstGeom prst="rect">
            <a:avLst/>
          </a:prstGeom>
        </p:spPr>
      </p:pic>
      <p:sp>
        <p:nvSpPr>
          <p:cNvPr id="44" name="Rectangle 43">
            <a:extLst>
              <a:ext uri="{FF2B5EF4-FFF2-40B4-BE49-F238E27FC236}">
                <a16:creationId xmlns:a16="http://schemas.microsoft.com/office/drawing/2014/main" id="{7CF118C7-E39E-440D-907C-306268DA3518}"/>
              </a:ext>
            </a:extLst>
          </p:cNvPr>
          <p:cNvSpPr/>
          <p:nvPr/>
        </p:nvSpPr>
        <p:spPr>
          <a:xfrm>
            <a:off x="-474360" y="36464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Create</a:t>
            </a:r>
            <a:endParaRPr lang="en-US" sz="1100" b="1">
              <a:solidFill>
                <a:schemeClr val="accent4"/>
              </a:solidFill>
              <a:latin typeface="Segoe UI" pitchFamily="34" charset="0"/>
              <a:ea typeface="Segoe UI" pitchFamily="34" charset="0"/>
              <a:cs typeface="Segoe UI" pitchFamily="34" charset="0"/>
            </a:endParaRPr>
          </a:p>
        </p:txBody>
      </p:sp>
      <p:sp>
        <p:nvSpPr>
          <p:cNvPr id="45" name="Rectangle 44">
            <a:extLst>
              <a:ext uri="{FF2B5EF4-FFF2-40B4-BE49-F238E27FC236}">
                <a16:creationId xmlns:a16="http://schemas.microsoft.com/office/drawing/2014/main" id="{403A4C74-2AAF-4C84-B403-957C0746EF1B}"/>
              </a:ext>
            </a:extLst>
          </p:cNvPr>
          <p:cNvSpPr/>
          <p:nvPr/>
        </p:nvSpPr>
        <p:spPr>
          <a:xfrm>
            <a:off x="607316" y="256194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Review</a:t>
            </a:r>
            <a:endParaRPr lang="en-US" sz="1100" b="1">
              <a:solidFill>
                <a:schemeClr val="accent4"/>
              </a:solidFill>
              <a:latin typeface="Segoe UI" pitchFamily="34" charset="0"/>
              <a:ea typeface="Segoe UI" pitchFamily="34" charset="0"/>
              <a:cs typeface="Segoe UI" pitchFamily="34" charset="0"/>
            </a:endParaRPr>
          </a:p>
        </p:txBody>
      </p:sp>
      <p:sp>
        <p:nvSpPr>
          <p:cNvPr id="46" name="Rectangle 45">
            <a:extLst>
              <a:ext uri="{FF2B5EF4-FFF2-40B4-BE49-F238E27FC236}">
                <a16:creationId xmlns:a16="http://schemas.microsoft.com/office/drawing/2014/main" id="{1832A6DE-0A43-4408-BED4-96E1BF89C22B}"/>
              </a:ext>
            </a:extLst>
          </p:cNvPr>
          <p:cNvSpPr/>
          <p:nvPr/>
        </p:nvSpPr>
        <p:spPr>
          <a:xfrm>
            <a:off x="2241382" y="1898246"/>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Deploy</a:t>
            </a:r>
            <a:endParaRPr lang="en-US" sz="1100" b="1">
              <a:solidFill>
                <a:schemeClr val="accent4"/>
              </a:solidFill>
              <a:latin typeface="Segoe UI" pitchFamily="34" charset="0"/>
              <a:ea typeface="Segoe UI" pitchFamily="34" charset="0"/>
              <a:cs typeface="Segoe UI" pitchFamily="34" charset="0"/>
            </a:endParaRPr>
          </a:p>
        </p:txBody>
      </p:sp>
      <p:sp>
        <p:nvSpPr>
          <p:cNvPr id="47" name="Rectangle 46">
            <a:extLst>
              <a:ext uri="{FF2B5EF4-FFF2-40B4-BE49-F238E27FC236}">
                <a16:creationId xmlns:a16="http://schemas.microsoft.com/office/drawing/2014/main" id="{3E34A691-99FB-4BBE-A282-1D14346EEF33}"/>
              </a:ext>
            </a:extLst>
          </p:cNvPr>
          <p:cNvSpPr/>
          <p:nvPr/>
        </p:nvSpPr>
        <p:spPr>
          <a:xfrm>
            <a:off x="3515701" y="1608359"/>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Release</a:t>
            </a:r>
            <a:endParaRPr lang="en-US" sz="1100" b="1">
              <a:solidFill>
                <a:schemeClr val="accent4"/>
              </a:solidFill>
              <a:latin typeface="Segoe UI" pitchFamily="34" charset="0"/>
              <a:ea typeface="Segoe UI" pitchFamily="34" charset="0"/>
              <a:cs typeface="Segoe UI" pitchFamily="34" charset="0"/>
            </a:endParaRPr>
          </a:p>
        </p:txBody>
      </p:sp>
      <p:sp>
        <p:nvSpPr>
          <p:cNvPr id="48" name="Rectangle 47">
            <a:extLst>
              <a:ext uri="{FF2B5EF4-FFF2-40B4-BE49-F238E27FC236}">
                <a16:creationId xmlns:a16="http://schemas.microsoft.com/office/drawing/2014/main" id="{870D7374-B985-405F-891D-09B5488976C9}"/>
              </a:ext>
            </a:extLst>
          </p:cNvPr>
          <p:cNvSpPr/>
          <p:nvPr/>
        </p:nvSpPr>
        <p:spPr>
          <a:xfrm>
            <a:off x="4936774" y="1541061"/>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Organize</a:t>
            </a:r>
            <a:endParaRPr lang="en-US" sz="1100" b="1">
              <a:solidFill>
                <a:schemeClr val="accent4"/>
              </a:solidFill>
              <a:latin typeface="Segoe UI" pitchFamily="34" charset="0"/>
              <a:ea typeface="Segoe UI" pitchFamily="34" charset="0"/>
              <a:cs typeface="Segoe UI" pitchFamily="34" charset="0"/>
            </a:endParaRPr>
          </a:p>
        </p:txBody>
      </p:sp>
      <p:sp>
        <p:nvSpPr>
          <p:cNvPr id="49" name="Rectangle 48">
            <a:extLst>
              <a:ext uri="{FF2B5EF4-FFF2-40B4-BE49-F238E27FC236}">
                <a16:creationId xmlns:a16="http://schemas.microsoft.com/office/drawing/2014/main" id="{49A277B3-E4B4-4FC3-B3B4-2B15F6DF19A5}"/>
              </a:ext>
            </a:extLst>
          </p:cNvPr>
          <p:cNvSpPr/>
          <p:nvPr/>
        </p:nvSpPr>
        <p:spPr>
          <a:xfrm>
            <a:off x="6288130" y="1616299"/>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Select</a:t>
            </a:r>
            <a:endParaRPr lang="en-US" sz="1100" b="1">
              <a:solidFill>
                <a:schemeClr val="accent4"/>
              </a:solidFill>
              <a:latin typeface="Segoe UI" pitchFamily="34" charset="0"/>
              <a:ea typeface="Segoe UI" pitchFamily="34" charset="0"/>
              <a:cs typeface="Segoe UI" pitchFamily="34" charset="0"/>
            </a:endParaRPr>
          </a:p>
        </p:txBody>
      </p:sp>
      <p:sp>
        <p:nvSpPr>
          <p:cNvPr id="50" name="Rectangle 49">
            <a:extLst>
              <a:ext uri="{FF2B5EF4-FFF2-40B4-BE49-F238E27FC236}">
                <a16:creationId xmlns:a16="http://schemas.microsoft.com/office/drawing/2014/main" id="{9573DBCC-4012-4C7A-815E-C175205923BC}"/>
              </a:ext>
            </a:extLst>
          </p:cNvPr>
          <p:cNvSpPr/>
          <p:nvPr/>
        </p:nvSpPr>
        <p:spPr>
          <a:xfrm>
            <a:off x="7952156" y="19637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Apply</a:t>
            </a:r>
            <a:endParaRPr lang="en-US" sz="1100" b="1">
              <a:solidFill>
                <a:schemeClr val="accent4"/>
              </a:solidFill>
              <a:latin typeface="Segoe UI" pitchFamily="34" charset="0"/>
              <a:ea typeface="Segoe UI" pitchFamily="34" charset="0"/>
              <a:cs typeface="Segoe UI" pitchFamily="34" charset="0"/>
            </a:endParaRPr>
          </a:p>
        </p:txBody>
      </p:sp>
      <p:sp>
        <p:nvSpPr>
          <p:cNvPr id="51" name="Rectangle 50">
            <a:extLst>
              <a:ext uri="{FF2B5EF4-FFF2-40B4-BE49-F238E27FC236}">
                <a16:creationId xmlns:a16="http://schemas.microsoft.com/office/drawing/2014/main" id="{F4F813E8-73BA-4C2B-A74D-B90F300E4047}"/>
              </a:ext>
            </a:extLst>
          </p:cNvPr>
          <p:cNvSpPr/>
          <p:nvPr/>
        </p:nvSpPr>
        <p:spPr>
          <a:xfrm>
            <a:off x="9237530" y="2602994"/>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Analyze</a:t>
            </a:r>
            <a:endParaRPr lang="en-US" sz="1100" b="1">
              <a:solidFill>
                <a:schemeClr val="accent4"/>
              </a:solidFill>
              <a:latin typeface="Segoe UI" pitchFamily="34" charset="0"/>
              <a:ea typeface="Segoe UI" pitchFamily="34" charset="0"/>
              <a:cs typeface="Segoe UI" pitchFamily="34" charset="0"/>
            </a:endParaRPr>
          </a:p>
        </p:txBody>
      </p:sp>
      <p:sp>
        <p:nvSpPr>
          <p:cNvPr id="52" name="Rectangle 51">
            <a:extLst>
              <a:ext uri="{FF2B5EF4-FFF2-40B4-BE49-F238E27FC236}">
                <a16:creationId xmlns:a16="http://schemas.microsoft.com/office/drawing/2014/main" id="{8590B517-35E3-4051-8A89-3618EE5614FA}"/>
              </a:ext>
            </a:extLst>
          </p:cNvPr>
          <p:cNvSpPr/>
          <p:nvPr/>
        </p:nvSpPr>
        <p:spPr>
          <a:xfrm>
            <a:off x="10258235" y="36464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Deliver</a:t>
            </a:r>
            <a:endParaRPr lang="en-US" sz="1100" b="1">
              <a:solidFill>
                <a:schemeClr val="accent4"/>
              </a:solidFill>
              <a:latin typeface="Segoe UI" pitchFamily="34" charset="0"/>
              <a:ea typeface="Segoe UI" pitchFamily="34" charset="0"/>
              <a:cs typeface="Segoe UI" pitchFamily="34" charset="0"/>
            </a:endParaRPr>
          </a:p>
        </p:txBody>
      </p:sp>
      <p:sp>
        <p:nvSpPr>
          <p:cNvPr id="53" name="Arc 52">
            <a:extLst>
              <a:ext uri="{FF2B5EF4-FFF2-40B4-BE49-F238E27FC236}">
                <a16:creationId xmlns:a16="http://schemas.microsoft.com/office/drawing/2014/main" id="{50CAAD3B-0B79-4CB6-BD5C-BFECC2D56E0D}"/>
              </a:ext>
            </a:extLst>
          </p:cNvPr>
          <p:cNvSpPr/>
          <p:nvPr/>
        </p:nvSpPr>
        <p:spPr>
          <a:xfrm>
            <a:off x="922639" y="2238042"/>
            <a:ext cx="10301830" cy="6518234"/>
          </a:xfrm>
          <a:prstGeom prst="arc">
            <a:avLst>
              <a:gd name="adj1" fmla="val 12794360"/>
              <a:gd name="adj2" fmla="val 19557696"/>
            </a:avLst>
          </a:prstGeom>
          <a:ln w="9525">
            <a:solidFill>
              <a:schemeClr val="accent3"/>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a:extLst>
              <a:ext uri="{FF2B5EF4-FFF2-40B4-BE49-F238E27FC236}">
                <a16:creationId xmlns:a16="http://schemas.microsoft.com/office/drawing/2014/main" id="{B1E23D42-DD69-423C-BB5C-C85C219587BB}"/>
              </a:ext>
            </a:extLst>
          </p:cNvPr>
          <p:cNvSpPr/>
          <p:nvPr/>
        </p:nvSpPr>
        <p:spPr>
          <a:xfrm>
            <a:off x="1573113" y="4185771"/>
            <a:ext cx="2852583"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Design &amp; build models with their favorite tools and libraries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Validate models as usual, with the option to track results in the sharing framework</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55" name="Rectangle 54">
            <a:extLst>
              <a:ext uri="{FF2B5EF4-FFF2-40B4-BE49-F238E27FC236}">
                <a16:creationId xmlns:a16="http://schemas.microsoft.com/office/drawing/2014/main" id="{F18DFD2E-DA34-4308-AB52-CCBF76BBB41E}"/>
              </a:ext>
            </a:extLst>
          </p:cNvPr>
          <p:cNvSpPr/>
          <p:nvPr/>
        </p:nvSpPr>
        <p:spPr>
          <a:xfrm>
            <a:off x="4959571" y="4185771"/>
            <a:ext cx="2681992"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Sharing Framework</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Automate deployment</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Execute models on scalable infrastructure</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Organize models and projects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Manage model versions and dependencies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Track and store results</a:t>
            </a:r>
          </a:p>
        </p:txBody>
      </p:sp>
      <p:sp>
        <p:nvSpPr>
          <p:cNvPr id="56" name="Rectangle 55">
            <a:extLst>
              <a:ext uri="{FF2B5EF4-FFF2-40B4-BE49-F238E27FC236}">
                <a16:creationId xmlns:a16="http://schemas.microsoft.com/office/drawing/2014/main" id="{CAAB0010-A5B2-471F-9557-7B8179742A91}"/>
              </a:ext>
            </a:extLst>
          </p:cNvPr>
          <p:cNvSpPr/>
          <p:nvPr/>
        </p:nvSpPr>
        <p:spPr>
          <a:xfrm>
            <a:off x="8473688" y="4185771"/>
            <a:ext cx="2681992"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Select curated models from the catalog</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Receive self-service results quickly and dependably</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Analyze and deliver results to stakeholders</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2" name="TextBox 1">
            <a:extLst>
              <a:ext uri="{FF2B5EF4-FFF2-40B4-BE49-F238E27FC236}">
                <a16:creationId xmlns:a16="http://schemas.microsoft.com/office/drawing/2014/main" id="{5A2D9187-B193-4A79-ADE0-850F92B03ED0}"/>
              </a:ext>
            </a:extLst>
          </p:cNvPr>
          <p:cNvSpPr txBox="1"/>
          <p:nvPr/>
        </p:nvSpPr>
        <p:spPr>
          <a:xfrm>
            <a:off x="5622626" y="2107237"/>
            <a:ext cx="829073" cy="261610"/>
          </a:xfrm>
          <a:prstGeom prst="rect">
            <a:avLst/>
          </a:prstGeom>
          <a:solidFill>
            <a:schemeClr val="bg1"/>
          </a:solidFill>
        </p:spPr>
        <p:txBody>
          <a:bodyPr wrap="none" rtlCol="0">
            <a:spAutoFit/>
          </a:bodyPr>
          <a:lstStyle/>
          <a:p>
            <a:r>
              <a:rPr lang="en-US" sz="1100"/>
              <a:t>supported</a:t>
            </a:r>
          </a:p>
        </p:txBody>
      </p:sp>
    </p:spTree>
    <p:extLst>
      <p:ext uri="{BB962C8B-B14F-4D97-AF65-F5344CB8AC3E}">
        <p14:creationId xmlns:p14="http://schemas.microsoft.com/office/powerpoint/2010/main" val="3033541284"/>
      </p:ext>
    </p:extLst>
  </p:cSld>
  <p:clrMapOvr>
    <a:masterClrMapping/>
  </p:clrMapOvr>
</p:sld>
</file>

<file path=ppt/theme/theme1.xml><?xml version="1.0" encoding="utf-8"?>
<a:theme xmlns:a="http://schemas.openxmlformats.org/drawingml/2006/main" name="Content Slides">
  <a:themeElements>
    <a:clrScheme name="Logic2020">
      <a:dk1>
        <a:srgbClr val="000000"/>
      </a:dk1>
      <a:lt1>
        <a:srgbClr val="FFFFFF"/>
      </a:lt1>
      <a:dk2>
        <a:srgbClr val="1B2761"/>
      </a:dk2>
      <a:lt2>
        <a:srgbClr val="F2F2F2"/>
      </a:lt2>
      <a:accent1>
        <a:srgbClr val="323A8F"/>
      </a:accent1>
      <a:accent2>
        <a:srgbClr val="3B55D4"/>
      </a:accent2>
      <a:accent3>
        <a:srgbClr val="F26822"/>
      </a:accent3>
      <a:accent4>
        <a:srgbClr val="404040"/>
      </a:accent4>
      <a:accent5>
        <a:srgbClr val="808080"/>
      </a:accent5>
      <a:accent6>
        <a:srgbClr val="1B2761"/>
      </a:accent6>
      <a:hlink>
        <a:srgbClr val="F26822"/>
      </a:hlink>
      <a:folHlink>
        <a:srgbClr val="D13400"/>
      </a:folHlink>
    </a:clrScheme>
    <a:fontScheme name="Logic2020">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ED25CC8E-EBE1-4DA0-906A-FE7FAC50B86C}" vid="{0747F1E9-0254-4E47-A977-0237B09A35B2}"/>
    </a:ext>
  </a:extLst>
</a:theme>
</file>

<file path=ppt/theme/theme2.xml><?xml version="1.0" encoding="utf-8"?>
<a:theme xmlns:a="http://schemas.openxmlformats.org/drawingml/2006/main" name="4_Content Slides">
  <a:themeElements>
    <a:clrScheme name="Logic2020">
      <a:dk1>
        <a:srgbClr val="000000"/>
      </a:dk1>
      <a:lt1>
        <a:srgbClr val="FFFFFF"/>
      </a:lt1>
      <a:dk2>
        <a:srgbClr val="1B2761"/>
      </a:dk2>
      <a:lt2>
        <a:srgbClr val="F2F2F2"/>
      </a:lt2>
      <a:accent1>
        <a:srgbClr val="323A8F"/>
      </a:accent1>
      <a:accent2>
        <a:srgbClr val="3B55D4"/>
      </a:accent2>
      <a:accent3>
        <a:srgbClr val="F26822"/>
      </a:accent3>
      <a:accent4>
        <a:srgbClr val="404040"/>
      </a:accent4>
      <a:accent5>
        <a:srgbClr val="808080"/>
      </a:accent5>
      <a:accent6>
        <a:srgbClr val="1B2761"/>
      </a:accent6>
      <a:hlink>
        <a:srgbClr val="F26822"/>
      </a:hlink>
      <a:folHlink>
        <a:srgbClr val="D13400"/>
      </a:folHlink>
    </a:clrScheme>
    <a:fontScheme name="Logic2020">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47481D-5AC5-41F8-A218-1033A78E028C}" vid="{0642BCD6-1330-4EB7-AA98-6ECDD2D26FB8}"/>
    </a:ext>
  </a:extLst>
</a:theme>
</file>

<file path=ppt/theme/theme3.xml><?xml version="1.0" encoding="utf-8"?>
<a:theme xmlns:a="http://schemas.openxmlformats.org/drawingml/2006/main" name="1_Logic">
  <a:themeElements>
    <a:clrScheme name="Custom 4">
      <a:dk1>
        <a:srgbClr val="3F3F3F"/>
      </a:dk1>
      <a:lt1>
        <a:srgbClr val="FFFFFF"/>
      </a:lt1>
      <a:dk2>
        <a:srgbClr val="1B2761"/>
      </a:dk2>
      <a:lt2>
        <a:srgbClr val="F2F2F2"/>
      </a:lt2>
      <a:accent1>
        <a:srgbClr val="283A8F"/>
      </a:accent1>
      <a:accent2>
        <a:srgbClr val="1B2761"/>
      </a:accent2>
      <a:accent3>
        <a:srgbClr val="404040"/>
      </a:accent3>
      <a:accent4>
        <a:srgbClr val="808080"/>
      </a:accent4>
      <a:accent5>
        <a:srgbClr val="F26822"/>
      </a:accent5>
      <a:accent6>
        <a:srgbClr val="D13400"/>
      </a:accent6>
      <a:hlink>
        <a:srgbClr val="F26822"/>
      </a:hlink>
      <a:folHlink>
        <a:srgbClr val="D1340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ogic" id="{891B56B8-3DB9-4DF1-8E68-07B2DF30E371}" vid="{96CF79E9-D74E-43B8-80B2-3481BA7055DB}"/>
    </a:ext>
  </a:extLst>
</a:theme>
</file>

<file path=ppt/theme/theme4.xml><?xml version="1.0" encoding="utf-8"?>
<a:theme xmlns:a="http://schemas.openxmlformats.org/drawingml/2006/main" name="1_Logic">
  <a:themeElements>
    <a:clrScheme name="Custom 4">
      <a:dk1>
        <a:srgbClr val="3F3F3F"/>
      </a:dk1>
      <a:lt1>
        <a:srgbClr val="FFFFFF"/>
      </a:lt1>
      <a:dk2>
        <a:srgbClr val="1B2761"/>
      </a:dk2>
      <a:lt2>
        <a:srgbClr val="F2F2F2"/>
      </a:lt2>
      <a:accent1>
        <a:srgbClr val="283A8F"/>
      </a:accent1>
      <a:accent2>
        <a:srgbClr val="1B2761"/>
      </a:accent2>
      <a:accent3>
        <a:srgbClr val="404040"/>
      </a:accent3>
      <a:accent4>
        <a:srgbClr val="808080"/>
      </a:accent4>
      <a:accent5>
        <a:srgbClr val="F26822"/>
      </a:accent5>
      <a:accent6>
        <a:srgbClr val="D13400"/>
      </a:accent6>
      <a:hlink>
        <a:srgbClr val="F26822"/>
      </a:hlink>
      <a:folHlink>
        <a:srgbClr val="D1340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ogic" id="{891B56B8-3DB9-4DF1-8E68-07B2DF30E371}" vid="{96CF79E9-D74E-43B8-80B2-3481BA7055D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225D64F0B2D74BAB436E7A6BA4E205" ma:contentTypeVersion="12" ma:contentTypeDescription="Create a new document." ma:contentTypeScope="" ma:versionID="a5fd6c8474ff4c5b2c9fd6f3c91d5b76">
  <xsd:schema xmlns:xsd="http://www.w3.org/2001/XMLSchema" xmlns:xs="http://www.w3.org/2001/XMLSchema" xmlns:p="http://schemas.microsoft.com/office/2006/metadata/properties" xmlns:ns2="1e183c5b-4c02-41db-8dc5-d82097813205" xmlns:ns3="6b2ef0a8-49c5-46bb-88ea-06f49a198ba7" targetNamespace="http://schemas.microsoft.com/office/2006/metadata/properties" ma:root="true" ma:fieldsID="df176c6131aa2580298a048107b6e700" ns2:_="" ns3:_="">
    <xsd:import namespace="1e183c5b-4c02-41db-8dc5-d82097813205"/>
    <xsd:import namespace="6b2ef0a8-49c5-46bb-88ea-06f49a198ba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183c5b-4c02-41db-8dc5-d820978132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ef0a8-49c5-46bb-88ea-06f49a198ba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430298-5553-4394-BAC6-2FE010F6B619}">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3E7118C-AF7D-45B1-A60D-FDFCAD986D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183c5b-4c02-41db-8dc5-d82097813205"/>
    <ds:schemaRef ds:uri="6b2ef0a8-49c5-46bb-88ea-06f49a198b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91A05F-BB00-4FC8-8504-101681CA28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Template 2016</Template>
  <TotalTime>8247</TotalTime>
  <Words>2513</Words>
  <Application>Microsoft Office PowerPoint</Application>
  <PresentationFormat>Custom</PresentationFormat>
  <Paragraphs>489</Paragraphs>
  <Slides>28</Slides>
  <Notes>8</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28</vt:i4>
      </vt:variant>
    </vt:vector>
  </HeadingPairs>
  <TitlesOfParts>
    <vt:vector size="40" baseType="lpstr">
      <vt:lpstr>Arial</vt:lpstr>
      <vt:lpstr>Calibri</vt:lpstr>
      <vt:lpstr>Calibri Light</vt:lpstr>
      <vt:lpstr>Numans</vt:lpstr>
      <vt:lpstr>Raleway</vt:lpstr>
      <vt:lpstr>Segoe UI</vt:lpstr>
      <vt:lpstr>Segoe UI Light</vt:lpstr>
      <vt:lpstr>Wingdings</vt:lpstr>
      <vt:lpstr>Content Slides</vt:lpstr>
      <vt:lpstr>4_Content Slides</vt:lpstr>
      <vt:lpstr>1_Logic</vt:lpstr>
      <vt:lpstr>1_Logic</vt:lpstr>
      <vt:lpstr>Bing AAIG Project Onboarding</vt:lpstr>
      <vt:lpstr>Our Client: Microsoft Advertising</vt:lpstr>
      <vt:lpstr>Logic20/20 has a team working on the project</vt:lpstr>
      <vt:lpstr>Useful links</vt:lpstr>
      <vt:lpstr>Project timeline</vt:lpstr>
      <vt:lpstr>PowerPoint Presentation</vt:lpstr>
      <vt:lpstr>The Model Box enables scalability and fluid model deployment</vt:lpstr>
      <vt:lpstr>A light UI creates a seamless user experience</vt:lpstr>
      <vt:lpstr>Our process provides model governance and ease of use so teams can focus on what they do best</vt:lpstr>
      <vt:lpstr>Model Box: current Models</vt:lpstr>
      <vt:lpstr>Model Box: databricks integration</vt:lpstr>
      <vt:lpstr>Future vision for the Model Box ecosystem</vt:lpstr>
      <vt:lpstr>MODEL APPLICATION EXAMPLES</vt:lpstr>
      <vt:lpstr>Business Needs</vt:lpstr>
      <vt:lpstr>Inputs</vt:lpstr>
      <vt:lpstr>Custom Model: Clustering</vt:lpstr>
      <vt:lpstr>Custom Model: Forecasting</vt:lpstr>
      <vt:lpstr>PowerPoint Presentation</vt:lpstr>
      <vt:lpstr>BEAGLE: Use Case overview</vt:lpstr>
      <vt:lpstr>BEAGLE: feature overview</vt:lpstr>
      <vt:lpstr>Beagle: current UI</vt:lpstr>
      <vt:lpstr>PowerPoint Presentation</vt:lpstr>
      <vt:lpstr>Taxonomy Editor: original concepts</vt:lpstr>
      <vt:lpstr>Observatory: exploratory concepts</vt:lpstr>
      <vt:lpstr>Observatory: design status</vt:lpstr>
      <vt:lpstr>Observatory: UI mock-ups</vt:lpstr>
      <vt:lpstr>Observatory Pipeline overview</vt:lpstr>
      <vt:lpstr>Observatory Emerging Trends Detection Pipeline</vt:lpstr>
    </vt:vector>
  </TitlesOfParts>
  <Company>Logic2020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Transformation Case Studies</dc:title>
  <dc:subject>Logic20/20 PPT 2016 Templates</dc:subject>
  <dc:creator>Andy Pham</dc:creator>
  <cp:lastModifiedBy>Richa</cp:lastModifiedBy>
  <cp:revision>5</cp:revision>
  <dcterms:created xsi:type="dcterms:W3CDTF">2016-07-14T20:07:44Z</dcterms:created>
  <dcterms:modified xsi:type="dcterms:W3CDTF">2021-05-25T21:38:26Z</dcterms:modified>
  <cp:category>Logic20/20 Templates;PPT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0x0101001F225D64F0B2D74BAB436E7A6BA4E205</vt:lpwstr>
  </property>
  <property fmtid="{D5CDD505-2E9C-101B-9397-08002B2CF9AE}" pid="3" name="_dlc_DocIdItemGuid">
    <vt:lpwstr>7f8ad617-3213-4bd6-9aad-f7bc86187e9d</vt:lpwstr>
  </property>
  <property fmtid="{D5CDD505-2E9C-101B-9397-08002B2CF9AE}" pid="4" name="TaxKeyword">
    <vt:lpwstr/>
  </property>
  <property fmtid="{D5CDD505-2E9C-101B-9397-08002B2CF9AE}" pid="5" name="Account">
    <vt:lpwstr/>
  </property>
  <property fmtid="{D5CDD505-2E9C-101B-9397-08002B2CF9AE}" pid="6" name="Division">
    <vt:lpwstr/>
  </property>
  <property fmtid="{D5CDD505-2E9C-101B-9397-08002B2CF9AE}" pid="7" name="ItemTypeTag">
    <vt:lpwstr/>
  </property>
  <property fmtid="{D5CDD505-2E9C-101B-9397-08002B2CF9AE}" pid="8" name="Audience1">
    <vt:lpwstr/>
  </property>
  <property fmtid="{D5CDD505-2E9C-101B-9397-08002B2CF9AE}" pid="9" name="ContentType1">
    <vt:lpwstr/>
  </property>
  <property fmtid="{D5CDD505-2E9C-101B-9397-08002B2CF9AE}" pid="10" name="AuthorIds_UIVersion_2560">
    <vt:lpwstr>6</vt:lpwstr>
  </property>
</Properties>
</file>